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2"/>
  </p:notesMasterIdLst>
  <p:sldIdLst>
    <p:sldId id="260" r:id="rId2"/>
    <p:sldId id="256" r:id="rId3"/>
    <p:sldId id="525" r:id="rId4"/>
    <p:sldId id="527" r:id="rId5"/>
    <p:sldId id="528" r:id="rId6"/>
    <p:sldId id="529" r:id="rId7"/>
    <p:sldId id="531" r:id="rId8"/>
    <p:sldId id="532" r:id="rId9"/>
    <p:sldId id="533" r:id="rId10"/>
    <p:sldId id="535" r:id="rId11"/>
    <p:sldId id="534" r:id="rId12"/>
    <p:sldId id="537" r:id="rId13"/>
    <p:sldId id="538" r:id="rId14"/>
    <p:sldId id="539" r:id="rId15"/>
    <p:sldId id="540" r:id="rId16"/>
    <p:sldId id="545" r:id="rId17"/>
    <p:sldId id="546" r:id="rId18"/>
    <p:sldId id="506" r:id="rId19"/>
    <p:sldId id="548" r:id="rId20"/>
    <p:sldId id="549" r:id="rId21"/>
    <p:sldId id="550" r:id="rId22"/>
    <p:sldId id="551" r:id="rId23"/>
    <p:sldId id="553" r:id="rId24"/>
    <p:sldId id="554" r:id="rId25"/>
    <p:sldId id="555" r:id="rId26"/>
    <p:sldId id="557" r:id="rId27"/>
    <p:sldId id="518" r:id="rId28"/>
    <p:sldId id="558" r:id="rId29"/>
    <p:sldId id="559" r:id="rId30"/>
    <p:sldId id="560" r:id="rId31"/>
    <p:sldId id="561" r:id="rId32"/>
    <p:sldId id="562" r:id="rId33"/>
    <p:sldId id="563" r:id="rId34"/>
    <p:sldId id="564" r:id="rId35"/>
    <p:sldId id="472" r:id="rId36"/>
    <p:sldId id="471" r:id="rId37"/>
    <p:sldId id="522" r:id="rId38"/>
    <p:sldId id="523" r:id="rId39"/>
    <p:sldId id="524" r:id="rId40"/>
    <p:sldId id="48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алина" initials="Г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0099"/>
    <a:srgbClr val="990099"/>
    <a:srgbClr val="99FFCC"/>
    <a:srgbClr val="6699FF"/>
    <a:srgbClr val="DE3500"/>
    <a:srgbClr val="CC3300"/>
    <a:srgbClr val="009900"/>
    <a:srgbClr val="0000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3;&#1072;&#1083;&#1080;&#1085;&#1072;\Desktop\&#1050;&#1086;&#1085;&#1092;&#1077;&#1088;&#1077;&#1085;&#1094;&#1080;&#1103;_2021\&#1054;&#1090;%20&#1082;&#1086;&#1083;&#1083;&#1077;&#1075;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3;&#1072;&#1083;&#1080;&#1085;&#1072;\Desktop\&#1050;&#1086;&#1085;&#1092;&#1077;&#1088;&#1077;&#1085;&#1094;&#1080;&#1103;_2021\&#1054;&#1090;%20&#1082;&#1086;&#1083;&#1083;&#1077;&#1075;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800" i="1" dirty="0" smtClean="0">
                <a:solidFill>
                  <a:srgbClr val="FF0000"/>
                </a:solidFill>
              </a:rPr>
              <a:t>ВЫДАНО</a:t>
            </a:r>
            <a:r>
              <a:rPr lang="ru-RU" sz="1800" i="1" baseline="0" dirty="0" smtClean="0">
                <a:solidFill>
                  <a:srgbClr val="FF0000"/>
                </a:solidFill>
              </a:rPr>
              <a:t> НАПРАВЛЕНИЙ</a:t>
            </a:r>
            <a:endParaRPr lang="ru-RU" sz="1800" i="1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8.6205181182190513E-4"/>
          <c:y val="1.9658905228758204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0576821873593054"/>
          <c:y val="0.1595208505937587"/>
          <c:w val="0.83974891678702723"/>
          <c:h val="0.670311575357840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6323774970276972E-3"/>
                  <c:y val="3.196774601859524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i="1" baseline="0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2020-21</c:v>
                </c:pt>
                <c:pt idx="1">
                  <c:v>2021-22</c:v>
                </c:pt>
                <c:pt idx="2">
                  <c:v>2022-23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117</c:v>
                </c:pt>
                <c:pt idx="1">
                  <c:v>101</c:v>
                </c:pt>
                <c:pt idx="2">
                  <c:v>90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52599040"/>
        <c:axId val="752599584"/>
      </c:barChart>
      <c:catAx>
        <c:axId val="752599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 i="0" baseline="0"/>
            </a:pPr>
            <a:endParaRPr lang="ru-RU"/>
          </a:p>
        </c:txPr>
        <c:crossAx val="752599584"/>
        <c:crosses val="autoZero"/>
        <c:auto val="1"/>
        <c:lblAlgn val="ctr"/>
        <c:lblOffset val="100"/>
        <c:noMultiLvlLbl val="0"/>
      </c:catAx>
      <c:valAx>
        <c:axId val="752599584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752599040"/>
        <c:crosses val="autoZero"/>
        <c:crossBetween val="between"/>
      </c:valAx>
    </c:plotArea>
    <c:plotVisOnly val="1"/>
    <c:dispBlanksAs val="gap"/>
    <c:showDLblsOverMax val="0"/>
  </c:chart>
  <c:spPr>
    <a:gradFill rotWithShape="1">
      <a:gsLst>
        <a:gs pos="0">
          <a:schemeClr val="accent1">
            <a:tint val="50000"/>
            <a:satMod val="300000"/>
          </a:schemeClr>
        </a:gs>
        <a:gs pos="35000">
          <a:schemeClr val="accent1">
            <a:tint val="37000"/>
            <a:satMod val="300000"/>
          </a:schemeClr>
        </a:gs>
        <a:gs pos="100000">
          <a:schemeClr val="accent1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1">
          <a:shade val="95000"/>
          <a:satMod val="105000"/>
        </a:schemeClr>
      </a:solidFill>
      <a:prstDash val="solid"/>
    </a:ln>
    <a:effectLst>
      <a:outerShdw blurRad="50800" dist="38100" dir="2700000" algn="tl" rotWithShape="0">
        <a:prstClr val="black">
          <a:alpha val="40000"/>
        </a:prstClr>
      </a:outerShdw>
    </a:effectLst>
    <a:scene3d>
      <a:camera prst="orthographicFront"/>
      <a:lightRig rig="threePt" dir="t"/>
    </a:scene3d>
    <a:sp3d>
      <a:bevelT/>
    </a:sp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20809016863093"/>
          <c:y val="0.13557525834025605"/>
          <c:w val="0.81687546699604185"/>
          <c:h val="0.864424741659743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КОНСУЛЬТАЦИИ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4582214176637691E-3"/>
                  <c:y val="-0.1417377700829954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1174510021762526E-3"/>
                  <c:y val="-0.1602253053112122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Лист1!$B$1:$C$1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225</c:v>
                </c:pt>
                <c:pt idx="1">
                  <c:v>411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52591424"/>
        <c:axId val="752605568"/>
      </c:barChart>
      <c:catAx>
        <c:axId val="7525914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752605568"/>
        <c:crosses val="autoZero"/>
        <c:auto val="1"/>
        <c:lblAlgn val="ctr"/>
        <c:lblOffset val="100"/>
        <c:noMultiLvlLbl val="0"/>
      </c:catAx>
      <c:valAx>
        <c:axId val="7526055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752591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 b="1" i="0" baseline="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20809016863062"/>
          <c:y val="0.13557525834025605"/>
          <c:w val="0.81687546699604185"/>
          <c:h val="0.864424741659743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КОНСУЛЬТАЦИИ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4582214176637691E-3"/>
                  <c:y val="-0.1417377700829955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1174510021762526E-3"/>
                  <c:y val="-0.160225305311211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Лист1!$B$1:$C$1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104</c:v>
                </c:pt>
                <c:pt idx="1">
                  <c:v>133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52597952"/>
        <c:axId val="752601216"/>
      </c:barChart>
      <c:catAx>
        <c:axId val="7525979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752601216"/>
        <c:crosses val="autoZero"/>
        <c:auto val="1"/>
        <c:lblAlgn val="ctr"/>
        <c:lblOffset val="100"/>
        <c:noMultiLvlLbl val="0"/>
      </c:catAx>
      <c:valAx>
        <c:axId val="752601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752597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 b="1" i="0" baseline="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0715903810409094E-2"/>
          <c:y val="3.8801244306188198E-2"/>
          <c:w val="0.94928409618959375"/>
          <c:h val="0.781202366403732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166666666666667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36426144284388E-2"/>
                  <c:y val="-2.8479057882457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000" b="1" i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1397</c:v>
                </c:pt>
                <c:pt idx="1">
                  <c:v>1366</c:v>
                </c:pt>
                <c:pt idx="2">
                  <c:v>1348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06459488"/>
        <c:axId val="806445344"/>
        <c:axId val="0"/>
      </c:bar3DChart>
      <c:catAx>
        <c:axId val="806459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 i="0" baseline="0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806445344"/>
        <c:crosses val="autoZero"/>
        <c:auto val="1"/>
        <c:lblAlgn val="ctr"/>
        <c:lblOffset val="100"/>
        <c:noMultiLvlLbl val="0"/>
      </c:catAx>
      <c:valAx>
        <c:axId val="806445344"/>
        <c:scaling>
          <c:orientation val="minMax"/>
          <c:max val="1490"/>
          <c:min val="1250"/>
        </c:scaling>
        <c:delete val="1"/>
        <c:axPos val="l"/>
        <c:numFmt formatCode="General" sourceLinked="1"/>
        <c:majorTickMark val="out"/>
        <c:minorTickMark val="none"/>
        <c:tickLblPos val="none"/>
        <c:crossAx val="8064594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0.31158574973151132"/>
                  <c:y val="-0.499817877378705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600" b="1" i="1" baseline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аттестат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0.33419192400138964"/>
                  <c:y val="-0.38090867989976424"/>
                </c:manualLayout>
              </c:layout>
              <c:tx>
                <c:rich>
                  <a:bodyPr/>
                  <a:lstStyle/>
                  <a:p>
                    <a:pPr>
                      <a:defRPr sz="2600" b="1" i="1" baseline="0"/>
                    </a:pPr>
                    <a:r>
                      <a:rPr lang="en-US" sz="2600" b="1" i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100%</a:t>
                    </a:r>
                    <a:endParaRPr lang="en-US" sz="2600" b="1" i="1" baseline="0" dirty="0">
                      <a:solidFill>
                        <a:schemeClr val="tx2">
                          <a:lumMod val="75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аттестат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1721120821090898E-2"/>
          <c:w val="0.92440623451058901"/>
          <c:h val="0.771093889425548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 i="0" baseline="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227</c:v>
                </c:pt>
                <c:pt idx="1">
                  <c:v>168</c:v>
                </c:pt>
                <c:pt idx="2">
                  <c:v>212</c:v>
                </c:pt>
                <c:pt idx="3">
                  <c:v>267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06455136"/>
        <c:axId val="806449696"/>
      </c:barChart>
      <c:catAx>
        <c:axId val="806455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 i="0" baseline="0"/>
            </a:pPr>
            <a:endParaRPr lang="ru-RU"/>
          </a:p>
        </c:txPr>
        <c:crossAx val="806449696"/>
        <c:crosses val="autoZero"/>
        <c:auto val="1"/>
        <c:lblAlgn val="ctr"/>
        <c:lblOffset val="100"/>
        <c:noMultiLvlLbl val="0"/>
      </c:catAx>
      <c:valAx>
        <c:axId val="8064496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06455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6259224592063275E-2"/>
          <c:y val="0.19409575250521041"/>
          <c:w val="0.5823952263271146"/>
          <c:h val="0.736084781311617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Педагогические работники</c:v>
                </c:pt>
                <c:pt idx="1">
                  <c:v>Иные работники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354</c:v>
                </c:pt>
                <c:pt idx="1">
                  <c:v>286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773031066723584"/>
          <c:y val="3.8585037392359546E-4"/>
          <c:w val="0.36226971512969325"/>
          <c:h val="0.43236317969027538"/>
        </c:manualLayout>
      </c:layout>
      <c:overlay val="0"/>
      <c:txPr>
        <a:bodyPr/>
        <a:lstStyle/>
        <a:p>
          <a:pPr>
            <a:defRPr sz="22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0.37895</cdr:x>
      <cdr:y>0.45098</cdr:y>
    </cdr:from>
    <cdr:to>
      <cdr:x>0.54737</cdr:x>
      <cdr:y>0.60641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01294" y="1428863"/>
          <a:ext cx="1067228" cy="49244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n-US" sz="2600" b="1" i="1" cap="all" dirty="0" smtClean="0">
              <a:solidFill>
                <a:schemeClr val="bg1"/>
              </a:solidFill>
            </a:rPr>
            <a:t>354</a:t>
          </a:r>
          <a:endParaRPr lang="ru-RU" sz="2600" b="1" i="1" cap="all" dirty="0" smtClean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EDF9A-A06A-453E-89B4-B78805C247BD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C9885-16C8-4638-BA89-88C5E62104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59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484784"/>
            <a:ext cx="73401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Итоги работы системы образования </a:t>
            </a:r>
          </a:p>
          <a:p>
            <a:pPr algn="ctr"/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</a:t>
            </a:r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2022-2023 </a:t>
            </a: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учебном году, </a:t>
            </a:r>
          </a:p>
          <a:p>
            <a:pPr algn="ctr"/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перспективы </a:t>
            </a:r>
          </a:p>
          <a:p>
            <a:pPr algn="ctr"/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</a:t>
            </a:r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2023-2024 </a:t>
            </a: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учебный год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4736" y="4939206"/>
            <a:ext cx="774035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Б. В. Грушицкий,</a:t>
            </a:r>
          </a:p>
          <a:p>
            <a:pPr algn="r"/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начальник управления образования,</a:t>
            </a:r>
          </a:p>
          <a:p>
            <a:pPr algn="r"/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изической культуры и молодежной политики </a:t>
            </a:r>
          </a:p>
          <a:p>
            <a:pPr algn="r"/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администрации Усть-Таркского района</a:t>
            </a:r>
            <a:endParaRPr lang="ru-RU" b="1" i="1" dirty="0">
              <a:solidFill>
                <a:schemeClr val="tx1">
                  <a:lumMod val="85000"/>
                  <a:lumOff val="1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6165304"/>
            <a:ext cx="1907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24.11.2023.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07" y="0"/>
            <a:ext cx="829265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1303"/>
            <a:ext cx="1763688" cy="1246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145435"/>
              </p:ext>
            </p:extLst>
          </p:nvPr>
        </p:nvGraphicFramePr>
        <p:xfrm>
          <a:off x="251520" y="1340768"/>
          <a:ext cx="8280920" cy="50801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14224"/>
                <a:gridCol w="1787968"/>
                <a:gridCol w="1757126"/>
                <a:gridCol w="1621602"/>
              </a:tblGrid>
              <a:tr h="5760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Предмет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Средний балл по району, </a:t>
                      </a:r>
                      <a:r>
                        <a:rPr lang="ru-RU" sz="1400" b="1" dirty="0" smtClean="0">
                          <a:effectLst/>
                        </a:rPr>
                        <a:t>2021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Средний балл по району, </a:t>
                      </a:r>
                      <a:r>
                        <a:rPr lang="ru-RU" sz="1400" b="1" dirty="0" smtClean="0">
                          <a:effectLst/>
                        </a:rPr>
                        <a:t>2022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Средний балл по </a:t>
                      </a:r>
                      <a:r>
                        <a:rPr lang="ru-RU" sz="1400" b="1" dirty="0" smtClean="0">
                          <a:effectLst/>
                        </a:rPr>
                        <a:t>району, 2023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/>
                </a:tc>
              </a:tr>
              <a:tr h="348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Русский язык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00FFFF"/>
                          </a:highlight>
                        </a:rPr>
                        <a:t>3,8↑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802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Математика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3,3↓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223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Физика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00FFFF"/>
                          </a:highlight>
                        </a:rPr>
                        <a:t>3,9↑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179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Химия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3,9↓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701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Информатика и ИКТ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3,9↓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765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Биология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00FFFF"/>
                          </a:highlight>
                        </a:rPr>
                        <a:t>3,5↑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811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История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00FFFF"/>
                          </a:highlight>
                        </a:rPr>
                        <a:t>3,8↑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866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География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FFFF00"/>
                          </a:highlight>
                        </a:rPr>
                        <a:t>3,3↓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793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</a:rPr>
                        <a:t>Английский язык</a:t>
                      </a:r>
                      <a:endParaRPr lang="ru-RU" sz="12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highlight>
                            <a:srgbClr val="00FFFF"/>
                          </a:highlight>
                        </a:rPr>
                        <a:t>5,0↑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848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</a:rPr>
                        <a:t>Немецкий язык</a:t>
                      </a:r>
                      <a:endParaRPr lang="ru-RU" sz="12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288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</a:rPr>
                        <a:t>Обществознание</a:t>
                      </a:r>
                      <a:endParaRPr lang="ru-RU" sz="12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3848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Литература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highlight>
                            <a:srgbClr val="00FFFF"/>
                          </a:highlight>
                        </a:rPr>
                        <a:t>4,7↑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225" y="0"/>
            <a:ext cx="2339752" cy="14182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216676"/>
            <a:ext cx="5149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1891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04664"/>
            <a:ext cx="5149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693938"/>
              </p:ext>
            </p:extLst>
          </p:nvPr>
        </p:nvGraphicFramePr>
        <p:xfrm>
          <a:off x="251520" y="1412776"/>
          <a:ext cx="8352927" cy="5212080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2304255"/>
                <a:gridCol w="2016224"/>
                <a:gridCol w="2016224"/>
                <a:gridCol w="2016224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Предмет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Средний балл по району </a:t>
                      </a: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2021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Средний балл по району 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solidFill>
                            <a:schemeClr val="bg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Средний балл по району 2023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Русский язык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69,7↓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61,1↓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57↓</a:t>
                      </a:r>
                      <a:endParaRPr lang="ru-RU" sz="1900" b="1" i="1" dirty="0">
                        <a:solidFill>
                          <a:schemeClr val="bg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Математика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(база</a:t>
                      </a:r>
                      <a:r>
                        <a:rPr lang="ru-RU" sz="1900" b="1" i="1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3,8↓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4,2↑</a:t>
                      </a:r>
                      <a:endParaRPr lang="ru-RU" sz="1900" b="1" i="1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3,7↓</a:t>
                      </a:r>
                      <a:endParaRPr lang="ru-RU" sz="1900" b="1" i="1" dirty="0">
                        <a:solidFill>
                          <a:schemeClr val="bg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Математика (</a:t>
                      </a: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профиль)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51,7↑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58,3↑</a:t>
                      </a:r>
                      <a:endParaRPr lang="ru-RU" sz="1900" b="1" i="1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49,7↓</a:t>
                      </a:r>
                      <a:endParaRPr lang="ru-RU" sz="1900" b="1" i="1" dirty="0">
                        <a:solidFill>
                          <a:schemeClr val="bg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Физика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43,5↓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68,3↑</a:t>
                      </a:r>
                      <a:endParaRPr lang="ru-RU" sz="1900" b="1" i="1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45,3↓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Химия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63,3↑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44,3↓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50,8↑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Информатика и ИКТ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54,7↓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67,8↑</a:t>
                      </a:r>
                      <a:endParaRPr lang="ru-RU" sz="1900" b="1" i="1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67↓</a:t>
                      </a:r>
                      <a:endParaRPr lang="ru-RU" sz="1900" b="1" i="1" dirty="0">
                        <a:solidFill>
                          <a:schemeClr val="bg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Биология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49,8↑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47↓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44,6↓</a:t>
                      </a:r>
                      <a:endParaRPr lang="ru-RU" sz="1900" b="1" i="1" dirty="0">
                        <a:solidFill>
                          <a:schemeClr val="bg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История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71,3↑</a:t>
                      </a:r>
                      <a:endParaRPr lang="ru-RU" sz="1900" b="1" i="1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44,9 </a:t>
                      </a:r>
                      <a:r>
                        <a:rPr lang="ru-RU" sz="1900" b="1" i="1" dirty="0" err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↓</a:t>
                      </a:r>
                      <a:endParaRPr lang="ru-RU" sz="1900" b="1" i="1" dirty="0">
                        <a:solidFill>
                          <a:schemeClr val="bg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География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solidFill>
                            <a:schemeClr val="bg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Английский язык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58↓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69↑</a:t>
                      </a:r>
                      <a:endParaRPr lang="ru-RU" sz="1900" b="1" i="1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solidFill>
                            <a:schemeClr val="bg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Немецкий язык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61↑</a:t>
                      </a:r>
                      <a:endParaRPr lang="ru-RU" sz="1900" b="1" i="1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solidFill>
                            <a:schemeClr val="bg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Обществознание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54,8↑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solidFill>
                            <a:srgbClr val="FF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64↑</a:t>
                      </a:r>
                      <a:endParaRPr lang="ru-RU" sz="1900" b="1" i="1" dirty="0">
                        <a:solidFill>
                          <a:srgbClr val="FF000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47,3↓</a:t>
                      </a:r>
                      <a:endParaRPr lang="ru-RU" sz="1900" b="1" i="1" dirty="0">
                        <a:solidFill>
                          <a:schemeClr val="bg1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Литература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49,5↓</a:t>
                      </a:r>
                      <a:endParaRPr lang="ru-RU" sz="1900" b="1" i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b="1" i="1" dirty="0">
                          <a:solidFill>
                            <a:schemeClr val="bg1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 descr="photo_2023-05-31_11-49-05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0"/>
            <a:ext cx="2271305" cy="135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8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692696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cap="all" dirty="0" smtClean="0">
                <a:solidFill>
                  <a:schemeClr val="tx2">
                    <a:lumMod val="75000"/>
                  </a:schemeClr>
                </a:solidFill>
              </a:rPr>
              <a:t>Районная научно-практическая конференция  «Поиск. Исследование. Открытие»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1484784"/>
            <a:ext cx="7272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48</a:t>
            </a:r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</a:rPr>
              <a:t>работ из</a:t>
            </a:r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600" b="1" i="1" cap="all" dirty="0" smtClean="0">
                <a:solidFill>
                  <a:srgbClr val="FF0000"/>
                </a:solidFill>
              </a:rPr>
              <a:t>12</a:t>
            </a:r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</a:rPr>
              <a:t>ОО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251520" y="1988840"/>
          <a:ext cx="8208912" cy="4477590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5776642"/>
                <a:gridCol w="2432270"/>
              </a:tblGrid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ОУ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ПОБЕДИТЕЛЬ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МБОУ Усть-Таркская СОШ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/>
                        <a:t>4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МКОУ </a:t>
                      </a:r>
                      <a:r>
                        <a:rPr lang="ru-RU" sz="1900" b="1" baseline="0" dirty="0" smtClean="0"/>
                        <a:t> Козинская</a:t>
                      </a:r>
                      <a:r>
                        <a:rPr lang="ru-RU" sz="1900" b="1" dirty="0" smtClean="0"/>
                        <a:t> СОШ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/>
                        <a:t>1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МКУ</a:t>
                      </a:r>
                      <a:r>
                        <a:rPr lang="ru-RU" sz="1900" b="1" baseline="0" dirty="0" smtClean="0"/>
                        <a:t> ДО ДДТ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/>
                        <a:t>1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МКОУ Яркульская СОШ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/>
                        <a:t>1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МКОУ Богословская ООШ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/>
                        <a:t>1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МКОУ Дубровинская СОШ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/>
                        <a:t>1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МКДОУ</a:t>
                      </a:r>
                      <a:r>
                        <a:rPr lang="ru-RU" sz="1900" b="1" baseline="0" dirty="0" smtClean="0"/>
                        <a:t> Усть-Таркский детский сад «Солнышко»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2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5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/>
                        <a:t>МКДОУ</a:t>
                      </a:r>
                      <a:r>
                        <a:rPr lang="ru-RU" sz="1900" b="1" baseline="0" dirty="0" smtClean="0"/>
                        <a:t> Усть-Таркский детский сад «Колосок»</a:t>
                      </a:r>
                      <a:endParaRPr lang="ru-RU" sz="1900" b="1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 smtClean="0"/>
                        <a:t>3</a:t>
                      </a:r>
                      <a:endParaRPr lang="ru-RU" sz="19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09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0648"/>
            <a:ext cx="61206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51520" y="4581128"/>
            <a:ext cx="3384376" cy="504056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МУНИЦИПАЛЬНЫЙ  ЭТАП</a:t>
            </a:r>
            <a:endParaRPr lang="ru-RU" sz="2000" b="1" i="1" dirty="0"/>
          </a:p>
        </p:txBody>
      </p:sp>
      <p:pic>
        <p:nvPicPr>
          <p:cNvPr id="37" name="Рисунок 36" descr="олимпиада.png"/>
          <p:cNvPicPr>
            <a:picLocks noChangeAspect="1"/>
          </p:cNvPicPr>
          <p:nvPr/>
        </p:nvPicPr>
        <p:blipFill>
          <a:blip r:embed="rId2" cstate="print"/>
          <a:srcRect l="22438" r="22438"/>
          <a:stretch>
            <a:fillRect/>
          </a:stretch>
        </p:blipFill>
        <p:spPr>
          <a:xfrm>
            <a:off x="683568" y="2132856"/>
            <a:ext cx="2160240" cy="2231329"/>
          </a:xfrm>
          <a:prstGeom prst="rect">
            <a:avLst/>
          </a:prstGeom>
        </p:spPr>
      </p:pic>
      <p:graphicFrame>
        <p:nvGraphicFramePr>
          <p:cNvPr id="9" name="Диаграмма 8"/>
          <p:cNvGraphicFramePr/>
          <p:nvPr>
            <p:extLst/>
          </p:nvPr>
        </p:nvGraphicFramePr>
        <p:xfrm>
          <a:off x="4211960" y="1988840"/>
          <a:ext cx="4392488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6550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92696"/>
            <a:ext cx="6732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cap="all" dirty="0" smtClean="0">
                <a:solidFill>
                  <a:schemeClr val="tx2">
                    <a:lumMod val="75000"/>
                  </a:schemeClr>
                </a:solidFill>
              </a:rPr>
              <a:t>ВСЕРОССИЙСКАЯ ОЛИМПИАДА ШКОЛЬНИКОВ</a:t>
            </a:r>
            <a:endParaRPr lang="ru-RU" sz="2400" u="sng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860032" y="1196752"/>
            <a:ext cx="3528392" cy="504056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/>
              <a:t>РЕГИОНАЛЬНЫЙ  ЭТАП</a:t>
            </a:r>
            <a:endParaRPr lang="ru-RU" sz="2400" b="1" i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88640"/>
            <a:ext cx="61926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3528" y="1196752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002060"/>
                </a:solidFill>
              </a:rPr>
              <a:t>МБОУ Усть-Таркская СОШ</a:t>
            </a:r>
          </a:p>
        </p:txBody>
      </p:sp>
      <p:pic>
        <p:nvPicPr>
          <p:cNvPr id="11" name="Рисунок 10" descr="IMG-20230829-WA0000.jpg"/>
          <p:cNvPicPr>
            <a:picLocks noChangeAspect="1"/>
          </p:cNvPicPr>
          <p:nvPr/>
        </p:nvPicPr>
        <p:blipFill>
          <a:blip r:embed="rId2" cstate="print"/>
          <a:srcRect l="6688" r="13776"/>
          <a:stretch>
            <a:fillRect/>
          </a:stretch>
        </p:blipFill>
        <p:spPr>
          <a:xfrm>
            <a:off x="683568" y="1772816"/>
            <a:ext cx="7272808" cy="412051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99592" y="5949280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cap="all" dirty="0" smtClean="0">
                <a:solidFill>
                  <a:srgbClr val="000099"/>
                </a:solidFill>
              </a:rPr>
              <a:t>ТЕХНОЛОГИЯ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88024" y="5949280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cap="all" dirty="0" err="1" smtClean="0">
                <a:solidFill>
                  <a:srgbClr val="000099"/>
                </a:solidFill>
              </a:rPr>
              <a:t>ЛИТЕРАтура</a:t>
            </a:r>
            <a:endParaRPr lang="ru-RU" sz="2800" b="1" i="1" u="sng" cap="all" dirty="0" smtClean="0">
              <a:solidFill>
                <a:srgbClr val="000099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645789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002060"/>
                </a:solidFill>
              </a:rPr>
              <a:t>победители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36096" y="645789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002060"/>
                </a:solidFill>
              </a:rPr>
              <a:t>призер</a:t>
            </a:r>
          </a:p>
        </p:txBody>
      </p:sp>
    </p:spTree>
    <p:extLst>
      <p:ext uri="{BB962C8B-B14F-4D97-AF65-F5344CB8AC3E}">
        <p14:creationId xmlns:p14="http://schemas.microsoft.com/office/powerpoint/2010/main" val="224398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img.mycdn.me/getImage?url=http%3A%2F%2Fzarpressa.ru%2Fupload%2Fiblock%2F4d9%2Flogo_npkevrika.jpg&amp;type=TOPIC_LINK_WIDE_548&amp;signatureToken=MKb9kVu_TMC2vFIQxlyA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128" y="555176"/>
            <a:ext cx="2048507" cy="136442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С ОДАРЕННЫМИ ДЕТЬМИ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289903" y="4809375"/>
            <a:ext cx="46085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МБОУ Усть-Таркская СОШ</a:t>
            </a:r>
          </a:p>
        </p:txBody>
      </p:sp>
      <p:pic>
        <p:nvPicPr>
          <p:cNvPr id="6" name="Рисунок 5" descr="d151d377-106b-4112-8cd3-6b0967093f17.jpg"/>
          <p:cNvPicPr>
            <a:picLocks noChangeAspect="1"/>
          </p:cNvPicPr>
          <p:nvPr/>
        </p:nvPicPr>
        <p:blipFill>
          <a:blip r:embed="rId3" cstate="print"/>
          <a:srcRect l="15350" r="3100"/>
          <a:stretch>
            <a:fillRect/>
          </a:stretch>
        </p:blipFill>
        <p:spPr>
          <a:xfrm>
            <a:off x="156270" y="2016102"/>
            <a:ext cx="3949698" cy="2721347"/>
          </a:xfrm>
          <a:prstGeom prst="rect">
            <a:avLst/>
          </a:prstGeom>
        </p:spPr>
      </p:pic>
      <p:pic>
        <p:nvPicPr>
          <p:cNvPr id="7" name="Рисунок 6" descr="6817f4d9-4f30-43b0-a265-e7d244b95823.jpg"/>
          <p:cNvPicPr>
            <a:picLocks noChangeAspect="1"/>
          </p:cNvPicPr>
          <p:nvPr/>
        </p:nvPicPr>
        <p:blipFill>
          <a:blip r:embed="rId4" cstate="print"/>
          <a:srcRect t="10765"/>
          <a:stretch>
            <a:fillRect/>
          </a:stretch>
        </p:blipFill>
        <p:spPr>
          <a:xfrm>
            <a:off x="6122136" y="174322"/>
            <a:ext cx="2527059" cy="4013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175448" y="3926105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err="1" smtClean="0">
                <a:solidFill>
                  <a:srgbClr val="002060"/>
                </a:solidFill>
              </a:rPr>
              <a:t>Ш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ушканов</a:t>
            </a:r>
            <a:r>
              <a:rPr lang="ru-RU" sz="2800" b="1" i="1" dirty="0" smtClean="0">
                <a:solidFill>
                  <a:srgbClr val="002060"/>
                </a:solidFill>
              </a:rPr>
              <a:t>  Денис</a:t>
            </a:r>
            <a:endParaRPr lang="ru-RU" sz="2800" b="1" i="1" cap="all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75448" y="4477164"/>
            <a:ext cx="4968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Всероссийский конкурса исследовательских работ «Высший пилотаж»,</a:t>
            </a:r>
            <a:r>
              <a:rPr lang="ru-RU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30.03.2023г.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г. Москва</a:t>
            </a:r>
          </a:p>
          <a:p>
            <a:pPr algn="just"/>
            <a:r>
              <a:rPr lang="ru-RU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Единственный участник Новосибирской области по направлению «Технические и инженерные науки» </a:t>
            </a:r>
            <a:endParaRPr lang="ru-RU" i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540568" y="6108221"/>
            <a:ext cx="86443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Руководитель: </a:t>
            </a:r>
            <a:r>
              <a:rPr lang="ru-RU" sz="2000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  технологии и </a:t>
            </a:r>
          </a:p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педагог  Центра «Точка Роста» </a:t>
            </a:r>
            <a:r>
              <a:rPr lang="ru-RU" sz="20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Гридин Дмитрий Алексеевич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2557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260648"/>
            <a:ext cx="65527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 «СОВРЕМЕННАЯ ШКОЛА» </a:t>
            </a:r>
          </a:p>
          <a:p>
            <a:pPr algn="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75000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6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Угуйская </a:t>
            </a:r>
            <a:r>
              <a:rPr lang="ru-RU" sz="2000" b="1" i="1" cap="all" dirty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</a:p>
          <a:p>
            <a:pPr algn="ctr"/>
            <a:r>
              <a:rPr lang="ru-RU" sz="20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Еланская СОШ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16024" y="4949785"/>
            <a:ext cx="9144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600" b="1" i="1" cap="all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ентр естественно-научного и технологического профилей обучения «ТОЧКА РОСТА»</a:t>
            </a:r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5976" y="764704"/>
            <a:ext cx="4176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С 1 сентября 2022 года </a:t>
            </a:r>
          </a:p>
        </p:txBody>
      </p:sp>
      <p:pic>
        <p:nvPicPr>
          <p:cNvPr id="2050" name="Picture 2" descr="C:\Users\Галина\Desktop\Конференция_2022\ФОТО\Точки Роста 22\ТР_Еланская СОШ\ТР_лаборатория физическая1.jpg"/>
          <p:cNvPicPr>
            <a:picLocks noChangeAspect="1" noChangeArrowheads="1"/>
          </p:cNvPicPr>
          <p:nvPr/>
        </p:nvPicPr>
        <p:blipFill>
          <a:blip r:embed="rId3" cstate="print"/>
          <a:srcRect t="17140" b="4798"/>
          <a:stretch>
            <a:fillRect/>
          </a:stretch>
        </p:blipFill>
        <p:spPr bwMode="auto">
          <a:xfrm>
            <a:off x="4555538" y="1330896"/>
            <a:ext cx="3735944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Галина\Desktop\Конференция_2022\ФОТО\Точки Роста 22\ТР_МКОУ Угуйская сош\ТР_кабинет технологии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3868688" cy="3868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407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0"/>
            <a:ext cx="65527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 «СОВРЕМЕННАЯ ШКОЛА» </a:t>
            </a:r>
          </a:p>
          <a:p>
            <a:pPr algn="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404664"/>
            <a:ext cx="4176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С 1 сентября 2023 года </a:t>
            </a:r>
          </a:p>
        </p:txBody>
      </p:sp>
      <p:pic>
        <p:nvPicPr>
          <p:cNvPr id="11" name="Рисунок 10" descr="c7d03cc0-ec80-4acf-909c-dc0193544eab.jpg"/>
          <p:cNvPicPr>
            <a:picLocks noChangeAspect="1"/>
          </p:cNvPicPr>
          <p:nvPr/>
        </p:nvPicPr>
        <p:blipFill>
          <a:blip r:embed="rId3" cstate="print"/>
          <a:srcRect t="18500" b="6951"/>
          <a:stretch>
            <a:fillRect/>
          </a:stretch>
        </p:blipFill>
        <p:spPr>
          <a:xfrm>
            <a:off x="2411760" y="3789040"/>
            <a:ext cx="3863662" cy="2880320"/>
          </a:xfrm>
          <a:prstGeom prst="rect">
            <a:avLst/>
          </a:prstGeom>
        </p:spPr>
      </p:pic>
      <p:pic>
        <p:nvPicPr>
          <p:cNvPr id="15" name="Рисунок 14" descr="57c47d43-5b9a-417c-93c8-ebb5f3e58f64.jpg"/>
          <p:cNvPicPr>
            <a:picLocks noChangeAspect="1"/>
          </p:cNvPicPr>
          <p:nvPr/>
        </p:nvPicPr>
        <p:blipFill>
          <a:blip r:embed="rId4" cstate="print"/>
          <a:srcRect r="15350"/>
          <a:stretch>
            <a:fillRect/>
          </a:stretch>
        </p:blipFill>
        <p:spPr>
          <a:xfrm>
            <a:off x="4499992" y="980728"/>
            <a:ext cx="4119815" cy="273630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99992" y="980728"/>
            <a:ext cx="3168352" cy="369332"/>
          </a:xfrm>
          <a:prstGeom prst="rect">
            <a:avLst/>
          </a:prstGeom>
          <a:solidFill>
            <a:schemeClr val="bg2">
              <a:alpha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Побединская </a:t>
            </a:r>
            <a:r>
              <a:rPr lang="ru-RU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 </a:t>
            </a:r>
          </a:p>
        </p:txBody>
      </p:sp>
      <p:pic>
        <p:nvPicPr>
          <p:cNvPr id="17" name="Рисунок 16" descr="IMG20230825102844.jpg"/>
          <p:cNvPicPr>
            <a:picLocks noChangeAspect="1"/>
          </p:cNvPicPr>
          <p:nvPr/>
        </p:nvPicPr>
        <p:blipFill>
          <a:blip r:embed="rId5" cstate="print"/>
          <a:srcRect t="8724"/>
          <a:stretch>
            <a:fillRect/>
          </a:stretch>
        </p:blipFill>
        <p:spPr>
          <a:xfrm>
            <a:off x="179512" y="980728"/>
            <a:ext cx="3995936" cy="27355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512" y="980728"/>
            <a:ext cx="3131840" cy="369332"/>
          </a:xfrm>
          <a:prstGeom prst="rect">
            <a:avLst/>
          </a:prstGeom>
          <a:solidFill>
            <a:schemeClr val="bg2">
              <a:alpha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Кушаговская </a:t>
            </a:r>
            <a:r>
              <a:rPr lang="ru-RU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3848" y="6309320"/>
            <a:ext cx="3168352" cy="369332"/>
          </a:xfrm>
          <a:prstGeom prst="rect">
            <a:avLst/>
          </a:prstGeom>
          <a:solidFill>
            <a:schemeClr val="bg2">
              <a:alpha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Яркульская </a:t>
            </a:r>
            <a:r>
              <a:rPr lang="ru-RU" b="1" i="1" cap="all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 </a:t>
            </a:r>
          </a:p>
        </p:txBody>
      </p:sp>
    </p:spTree>
    <p:extLst>
      <p:ext uri="{BB962C8B-B14F-4D97-AF65-F5344CB8AC3E}">
        <p14:creationId xmlns:p14="http://schemas.microsoft.com/office/powerpoint/2010/main" val="242449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brazovanie_logo_tsvet_na-bel_l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14144" cy="1495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101445"/>
            <a:ext cx="72728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</a:t>
            </a:r>
          </a:p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«ЦИФРОВАЯ ОБРАЗОВАТЕЛЬНАЯ СРЕДА» </a:t>
            </a:r>
          </a:p>
          <a:p>
            <a:pPr algn="ctr"/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40768"/>
            <a:ext cx="8748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Эксперимент по модернизации начального общего, основного общего и среднего общего образования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0458" y="2185866"/>
            <a:ext cx="45360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Камышевская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Яркуль-Матюшкинская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Усть-Таркская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Дубровинская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Богословская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оош</a:t>
            </a:r>
            <a:endParaRPr lang="ru-RU" sz="2000" b="1" i="1" cap="all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cap="all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Кушаговская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b="1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сош</a:t>
            </a:r>
            <a:r>
              <a:rPr lang="ru-RU" sz="2000" b="1" i="1" cap="all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pic>
        <p:nvPicPr>
          <p:cNvPr id="7" name="Рисунок 6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6517" y="3732011"/>
            <a:ext cx="2232248" cy="2976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32" y="2172493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33181" y="4080857"/>
            <a:ext cx="3503314" cy="2627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982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Воспитательная работа</a:t>
            </a:r>
          </a:p>
        </p:txBody>
      </p:sp>
      <p:pic>
        <p:nvPicPr>
          <p:cNvPr id="3" name="Рисунок 2" descr="Screenshot_20230829-022444_VK.jpg"/>
          <p:cNvPicPr>
            <a:picLocks noChangeAspect="1"/>
          </p:cNvPicPr>
          <p:nvPr/>
        </p:nvPicPr>
        <p:blipFill>
          <a:blip r:embed="rId2" cstate="print"/>
          <a:srcRect t="27950" b="27950"/>
          <a:stretch>
            <a:fillRect/>
          </a:stretch>
        </p:blipFill>
        <p:spPr>
          <a:xfrm>
            <a:off x="467544" y="980728"/>
            <a:ext cx="3312368" cy="3246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20230829_1351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3212976"/>
            <a:ext cx="4572000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7984" y="1196752"/>
            <a:ext cx="3600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Поднятие  Государственного флага России, исполнение гимна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5013176"/>
            <a:ext cx="21602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с  1.09.2022г.</a:t>
            </a:r>
          </a:p>
        </p:txBody>
      </p:sp>
    </p:spTree>
    <p:extLst>
      <p:ext uri="{BB962C8B-B14F-4D97-AF65-F5344CB8AC3E}">
        <p14:creationId xmlns:p14="http://schemas.microsoft.com/office/powerpoint/2010/main" val="219506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8640"/>
            <a:ext cx="6228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Образовательное пространство</a:t>
            </a:r>
          </a:p>
          <a:p>
            <a:pPr algn="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Усть-Таркского района</a:t>
            </a:r>
            <a:endParaRPr lang="ru-RU" sz="24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AutoShape 23"/>
          <p:cNvSpPr>
            <a:spLocks/>
          </p:cNvSpPr>
          <p:nvPr/>
        </p:nvSpPr>
        <p:spPr bwMode="blackWhite">
          <a:xfrm>
            <a:off x="8820472" y="3645024"/>
            <a:ext cx="3900487" cy="522287"/>
          </a:xfrm>
          <a:prstGeom prst="callout2">
            <a:avLst>
              <a:gd name="adj1" fmla="val 21884"/>
              <a:gd name="adj2" fmla="val -66423"/>
              <a:gd name="adj3" fmla="val 21884"/>
              <a:gd name="adj4" fmla="val -11843"/>
              <a:gd name="adj5" fmla="val 112768"/>
              <a:gd name="adj6" fmla="val -18544"/>
            </a:avLst>
          </a:prstGeom>
          <a:noFill/>
          <a:ln w="38100">
            <a:solidFill>
              <a:srgbClr val="00B05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algn="l" eaLnBrk="0" hangingPunct="0"/>
            <a:endParaRPr lang="en-US" b="1" dirty="0">
              <a:solidFill>
                <a:srgbClr val="00B050"/>
              </a:solidFill>
              <a:latin typeface="Arial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980728"/>
            <a:ext cx="9144000" cy="5688631"/>
            <a:chOff x="0" y="908720"/>
            <a:chExt cx="9144000" cy="5688631"/>
          </a:xfrm>
        </p:grpSpPr>
        <p:pic>
          <p:nvPicPr>
            <p:cNvPr id="3" name="Рисунок 2" descr="IMG_1953.JPG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3528" y="4653136"/>
              <a:ext cx="2916323" cy="194421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4" name="AutoShape 23"/>
            <p:cNvSpPr>
              <a:spLocks/>
            </p:cNvSpPr>
            <p:nvPr/>
          </p:nvSpPr>
          <p:spPr bwMode="blackWhite">
            <a:xfrm>
              <a:off x="3203848" y="4077072"/>
              <a:ext cx="3900487" cy="522287"/>
            </a:xfrm>
            <a:prstGeom prst="callout2">
              <a:avLst>
                <a:gd name="adj1" fmla="val 21884"/>
                <a:gd name="adj2" fmla="val -66423"/>
                <a:gd name="adj3" fmla="val 21884"/>
                <a:gd name="adj4" fmla="val -11843"/>
                <a:gd name="adj5" fmla="val 112768"/>
                <a:gd name="adj6" fmla="val -18544"/>
              </a:avLst>
            </a:prstGeom>
            <a:noFill/>
            <a:ln w="38100">
              <a:solidFill>
                <a:schemeClr val="accent6">
                  <a:lumMod val="75000"/>
                </a:schemeClr>
              </a:solidFill>
              <a:miter lim="800000"/>
              <a:headEnd type="diamond" w="med" len="med"/>
              <a:tailEnd/>
            </a:ln>
            <a:effectLst/>
          </p:spPr>
          <p:txBody>
            <a:bodyPr anchor="ctr"/>
            <a:lstStyle/>
            <a:p>
              <a:pPr algn="l" eaLnBrk="0" hangingPunct="0"/>
              <a:endParaRPr lang="en-US" b="1" dirty="0">
                <a:solidFill>
                  <a:srgbClr val="92D050"/>
                </a:solidFill>
                <a:latin typeface="Arial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0" y="3429000"/>
              <a:ext cx="30243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ДОШКОЛЬНОЕ ОБРАЗОВАНИЕ</a:t>
              </a:r>
              <a:endParaRPr lang="ru-RU" sz="2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AutoShape 23"/>
            <p:cNvSpPr>
              <a:spLocks/>
            </p:cNvSpPr>
            <p:nvPr/>
          </p:nvSpPr>
          <p:spPr bwMode="blackWhite">
            <a:xfrm>
              <a:off x="5243513" y="1556792"/>
              <a:ext cx="3900487" cy="522287"/>
            </a:xfrm>
            <a:prstGeom prst="callout2">
              <a:avLst>
                <a:gd name="adj1" fmla="val 21884"/>
                <a:gd name="adj2" fmla="val -66423"/>
                <a:gd name="adj3" fmla="val 21884"/>
                <a:gd name="adj4" fmla="val -11843"/>
                <a:gd name="adj5" fmla="val 112768"/>
                <a:gd name="adj6" fmla="val -18544"/>
              </a:avLst>
            </a:prstGeom>
            <a:noFill/>
            <a:ln w="38100">
              <a:solidFill>
                <a:schemeClr val="accent5">
                  <a:lumMod val="75000"/>
                </a:schemeClr>
              </a:solidFill>
              <a:miter lim="800000"/>
              <a:headEnd type="diamond" w="med" len="med"/>
              <a:tailEnd/>
            </a:ln>
            <a:effectLst/>
          </p:spPr>
          <p:txBody>
            <a:bodyPr anchor="ctr"/>
            <a:lstStyle/>
            <a:p>
              <a:pPr algn="l" eaLnBrk="0" hangingPunct="0"/>
              <a:endParaRPr lang="en-US" b="1" dirty="0">
                <a:solidFill>
                  <a:schemeClr val="accent5">
                    <a:lumMod val="75000"/>
                  </a:schemeClr>
                </a:solidFill>
                <a:latin typeface="Arial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51720" y="908720"/>
              <a:ext cx="30243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ОБЩЕЕ</a:t>
              </a:r>
            </a:p>
            <a:p>
              <a:pPr algn="ctr"/>
              <a:r>
                <a:rPr lang="ru-RU" sz="2200" b="1" dirty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ОБРАЗОВАНИЕ</a:t>
              </a:r>
              <a:endPara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8" name="Рисунок 7" descr="IMG_9314.JPG"/>
            <p:cNvPicPr>
              <a:picLocks noChangeAspect="1"/>
            </p:cNvPicPr>
            <p:nvPr/>
          </p:nvPicPr>
          <p:blipFill>
            <a:blip r:embed="rId4" cstate="print">
              <a:lum bright="14000"/>
            </a:blip>
            <a:srcRect l="21650" b="20591"/>
            <a:stretch>
              <a:fillRect/>
            </a:stretch>
          </p:blipFill>
          <p:spPr>
            <a:xfrm>
              <a:off x="2699792" y="2132856"/>
              <a:ext cx="2952328" cy="199481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" name="Рисунок 8" descr="image.jpg"/>
            <p:cNvPicPr>
              <a:picLocks noChangeAspect="1"/>
            </p:cNvPicPr>
            <p:nvPr/>
          </p:nvPicPr>
          <p:blipFill>
            <a:blip r:embed="rId5" cstate="print"/>
            <a:srcRect l="7476" t="11350" r="12988" b="19550"/>
            <a:stretch>
              <a:fillRect/>
            </a:stretch>
          </p:blipFill>
          <p:spPr>
            <a:xfrm>
              <a:off x="5868144" y="4221088"/>
              <a:ext cx="2995829" cy="195205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5652120" y="2996952"/>
              <a:ext cx="30243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ДОПОЛНИТЕЛЬНОЕ</a:t>
              </a:r>
            </a:p>
            <a:p>
              <a:pPr algn="ctr"/>
              <a:r>
                <a:rPr lang="ru-RU" sz="22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ОБРАЗОВАНИЕ</a:t>
              </a:r>
              <a:endParaRPr lang="ru-RU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43808" y="1628800"/>
              <a:ext cx="1584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accent5">
                      <a:lumMod val="75000"/>
                    </a:schemeClr>
                  </a:solidFill>
                </a:rPr>
                <a:t>15 школ</a:t>
              </a:r>
              <a:endParaRPr lang="ru-RU" sz="28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0" y="4149080"/>
              <a:ext cx="29158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5 детских садов</a:t>
              </a:r>
              <a:endParaRPr lang="ru-RU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24128" y="3717032"/>
              <a:ext cx="2520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00B050"/>
                  </a:solidFill>
                </a:rPr>
                <a:t>3 организации</a:t>
              </a:r>
              <a:endParaRPr lang="ru-RU" sz="2800" b="1" dirty="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Воспитательная работа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7543006" cy="270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140968"/>
            <a:ext cx="6068169" cy="3554905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 r="2221"/>
          <a:stretch>
            <a:fillRect/>
          </a:stretch>
        </p:blipFill>
        <p:spPr bwMode="auto">
          <a:xfrm>
            <a:off x="1" y="4005064"/>
            <a:ext cx="4211959" cy="1872207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9300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Воспитательная работа</a:t>
            </a:r>
          </a:p>
        </p:txBody>
      </p:sp>
      <p:pic>
        <p:nvPicPr>
          <p:cNvPr id="4" name="Рисунок 3" descr="DSC_01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836712"/>
            <a:ext cx="5724128" cy="3816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83568" y="4869160"/>
            <a:ext cx="4752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Всероссийское </a:t>
            </a:r>
          </a:p>
          <a:p>
            <a:pPr algn="ctr"/>
            <a:r>
              <a:rPr lang="ru-RU" sz="24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военно-патриотическое общественное движение «</a:t>
            </a:r>
            <a:r>
              <a:rPr lang="ru-RU" sz="2400" b="1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Юнармия</a:t>
            </a:r>
            <a:r>
              <a:rPr lang="ru-RU" sz="24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sz="2400" b="1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9624" y="1628800"/>
            <a:ext cx="338437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17 </a:t>
            </a:r>
          </a:p>
          <a:p>
            <a:pPr algn="ctr"/>
            <a:r>
              <a:rPr lang="ru-RU" sz="2600" b="1" i="1" cap="all" dirty="0" smtClean="0"/>
              <a:t>Отрядов</a:t>
            </a:r>
          </a:p>
          <a:p>
            <a:pPr algn="ctr"/>
            <a:endParaRPr lang="ru-RU" sz="2600" b="1" i="1" cap="all" dirty="0" smtClean="0"/>
          </a:p>
          <a:p>
            <a:pPr algn="ctr"/>
            <a:r>
              <a:rPr lang="ru-RU" sz="2600" b="1" i="1" cap="all" dirty="0" smtClean="0">
                <a:solidFill>
                  <a:srgbClr val="FF0000"/>
                </a:solidFill>
              </a:rPr>
              <a:t>249</a:t>
            </a:r>
          </a:p>
          <a:p>
            <a:pPr algn="ctr"/>
            <a:r>
              <a:rPr lang="ru-RU" sz="2600" b="1" i="1" cap="all" dirty="0" smtClean="0"/>
              <a:t>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val="295125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597666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Воспитательная работа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83671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Российское движение детей и молодежи «Движение Первых»</a:t>
            </a:r>
          </a:p>
        </p:txBody>
      </p:sp>
      <p:pic>
        <p:nvPicPr>
          <p:cNvPr id="4" name="Рисунок 3" descr="РДДМ Дубровин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700808"/>
            <a:ext cx="6432714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224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6408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ДОПОЛНИТЕЛЬНОЕ ОБРАЗОВАНИЕ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914" t="21946" r="11772" b="16039"/>
          <a:stretch>
            <a:fillRect/>
          </a:stretch>
        </p:blipFill>
        <p:spPr bwMode="auto">
          <a:xfrm>
            <a:off x="323528" y="3671713"/>
            <a:ext cx="6264696" cy="3020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622759" y="4941168"/>
            <a:ext cx="22622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rgbClr val="002060"/>
                </a:solidFill>
              </a:rPr>
              <a:t>101  программа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84488" y="6093296"/>
            <a:ext cx="434526" cy="576064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107504" y="1006349"/>
            <a:ext cx="7020272" cy="2561967"/>
            <a:chOff x="1674" y="1108"/>
            <a:chExt cx="3870" cy="2608"/>
          </a:xfrm>
        </p:grpSpPr>
        <p:grpSp>
          <p:nvGrpSpPr>
            <p:cNvPr id="8" name="Group 4"/>
            <p:cNvGrpSpPr>
              <a:grpSpLocks/>
            </p:cNvGrpSpPr>
            <p:nvPr/>
          </p:nvGrpSpPr>
          <p:grpSpPr bwMode="auto">
            <a:xfrm>
              <a:off x="4504" y="1893"/>
              <a:ext cx="1040" cy="1074"/>
              <a:chOff x="2458" y="2000"/>
              <a:chExt cx="848" cy="888"/>
            </a:xfrm>
          </p:grpSpPr>
          <p:pic>
            <p:nvPicPr>
              <p:cNvPr id="77" name="Picture 5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ltGray">
              <a:xfrm>
                <a:off x="2458" y="2000"/>
                <a:ext cx="695" cy="886"/>
              </a:xfrm>
              <a:prstGeom prst="rect">
                <a:avLst/>
              </a:prstGeom>
              <a:noFill/>
            </p:spPr>
          </p:pic>
          <p:sp>
            <p:nvSpPr>
              <p:cNvPr id="78" name="Oval 6"/>
              <p:cNvSpPr>
                <a:spLocks noChangeArrowheads="1"/>
              </p:cNvSpPr>
              <p:nvPr/>
            </p:nvSpPr>
            <p:spPr bwMode="ltGray">
              <a:xfrm>
                <a:off x="2458" y="2000"/>
                <a:ext cx="674" cy="888"/>
              </a:xfrm>
              <a:prstGeom prst="ellipse">
                <a:avLst/>
              </a:prstGeom>
              <a:gradFill rotWithShape="1">
                <a:gsLst>
                  <a:gs pos="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F8F8F8">
                      <a:alpha val="45000"/>
                    </a:srgbClr>
                  </a:gs>
                  <a:gs pos="100000">
                    <a:srgbClr val="F8F8F8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Freeform 7"/>
              <p:cNvSpPr>
                <a:spLocks/>
              </p:cNvSpPr>
              <p:nvPr/>
            </p:nvSpPr>
            <p:spPr bwMode="ltGray">
              <a:xfrm>
                <a:off x="2550" y="2018"/>
                <a:ext cx="529" cy="308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0" name="Group 8"/>
              <p:cNvGrpSpPr>
                <a:grpSpLocks/>
              </p:cNvGrpSpPr>
              <p:nvPr/>
            </p:nvGrpSpPr>
            <p:grpSpPr bwMode="auto">
              <a:xfrm rot="-1297425" flipH="1" flipV="1">
                <a:off x="2525" y="2693"/>
                <a:ext cx="781" cy="188"/>
                <a:chOff x="2532" y="1051"/>
                <a:chExt cx="893" cy="246"/>
              </a:xfrm>
            </p:grpSpPr>
            <p:grpSp>
              <p:nvGrpSpPr>
                <p:cNvPr id="81" name="Group 9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87" name="AutoShape 10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88" name="AutoShape 11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89" name="AutoShape 12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90" name="AutoShape 13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2" name="Group 14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83" name="AutoShape 15"/>
                  <p:cNvSpPr>
                    <a:spLocks noChangeArrowheads="1"/>
                  </p:cNvSpPr>
                  <p:nvPr/>
                </p:nvSpPr>
                <p:spPr bwMode="lt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84" name="AutoShape 16"/>
                  <p:cNvSpPr>
                    <a:spLocks noChangeArrowheads="1"/>
                  </p:cNvSpPr>
                  <p:nvPr/>
                </p:nvSpPr>
                <p:spPr bwMode="lt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85" name="AutoShape 17"/>
                  <p:cNvSpPr>
                    <a:spLocks noChangeArrowheads="1"/>
                  </p:cNvSpPr>
                  <p:nvPr/>
                </p:nvSpPr>
                <p:spPr bwMode="lt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86" name="AutoShape 18"/>
                  <p:cNvSpPr>
                    <a:spLocks noChangeArrowheads="1"/>
                  </p:cNvSpPr>
                  <p:nvPr/>
                </p:nvSpPr>
                <p:spPr bwMode="lt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8F8F8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9" name="Group 19"/>
            <p:cNvGrpSpPr>
              <a:grpSpLocks/>
            </p:cNvGrpSpPr>
            <p:nvPr/>
          </p:nvGrpSpPr>
          <p:grpSpPr bwMode="auto">
            <a:xfrm rot="16200000">
              <a:off x="2770" y="1995"/>
              <a:ext cx="2547" cy="895"/>
              <a:chOff x="564" y="1992"/>
              <a:chExt cx="2658" cy="984"/>
            </a:xfrm>
          </p:grpSpPr>
          <p:sp>
            <p:nvSpPr>
              <p:cNvPr id="74" name="Freeform 20"/>
              <p:cNvSpPr>
                <a:spLocks/>
              </p:cNvSpPr>
              <p:nvPr/>
            </p:nvSpPr>
            <p:spPr bwMode="invGray">
              <a:xfrm>
                <a:off x="564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invGray">
              <a:xfrm>
                <a:off x="1773" y="1992"/>
                <a:ext cx="231" cy="984"/>
              </a:xfrm>
              <a:custGeom>
                <a:avLst/>
                <a:gdLst/>
                <a:ahLst/>
                <a:cxnLst>
                  <a:cxn ang="0">
                    <a:pos x="37" y="1"/>
                  </a:cxn>
                  <a:cxn ang="0">
                    <a:pos x="45" y="472"/>
                  </a:cxn>
                  <a:cxn ang="0">
                    <a:pos x="0" y="474"/>
                  </a:cxn>
                  <a:cxn ang="0">
                    <a:pos x="72" y="604"/>
                  </a:cxn>
                  <a:cxn ang="0">
                    <a:pos x="142" y="474"/>
                  </a:cxn>
                  <a:cxn ang="0">
                    <a:pos x="100" y="474"/>
                  </a:cxn>
                  <a:cxn ang="0">
                    <a:pos x="99" y="0"/>
                  </a:cxn>
                  <a:cxn ang="0">
                    <a:pos x="37" y="1"/>
                  </a:cxn>
                </a:cxnLst>
                <a:rect l="0" t="0" r="r" b="b"/>
                <a:pathLst>
                  <a:path w="142" h="604">
                    <a:moveTo>
                      <a:pt x="37" y="1"/>
                    </a:moveTo>
                    <a:lnTo>
                      <a:pt x="45" y="472"/>
                    </a:lnTo>
                    <a:lnTo>
                      <a:pt x="0" y="474"/>
                    </a:lnTo>
                    <a:lnTo>
                      <a:pt x="72" y="604"/>
                    </a:lnTo>
                    <a:lnTo>
                      <a:pt x="142" y="474"/>
                    </a:lnTo>
                    <a:lnTo>
                      <a:pt x="100" y="474"/>
                    </a:lnTo>
                    <a:lnTo>
                      <a:pt x="99" y="0"/>
                    </a:lnTo>
                    <a:lnTo>
                      <a:pt x="37" y="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" name="Freeform 22"/>
              <p:cNvSpPr>
                <a:spLocks/>
              </p:cNvSpPr>
              <p:nvPr/>
            </p:nvSpPr>
            <p:spPr bwMode="invGray">
              <a:xfrm flipH="1">
                <a:off x="2025" y="2003"/>
                <a:ext cx="1197" cy="8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2" y="202"/>
                  </a:cxn>
                  <a:cxn ang="0">
                    <a:pos x="577" y="202"/>
                  </a:cxn>
                  <a:cxn ang="0">
                    <a:pos x="637" y="249"/>
                  </a:cxn>
                  <a:cxn ang="0">
                    <a:pos x="639" y="402"/>
                  </a:cxn>
                  <a:cxn ang="0">
                    <a:pos x="598" y="400"/>
                  </a:cxn>
                  <a:cxn ang="0">
                    <a:pos x="669" y="532"/>
                  </a:cxn>
                  <a:cxn ang="0">
                    <a:pos x="735" y="402"/>
                  </a:cxn>
                  <a:cxn ang="0">
                    <a:pos x="696" y="402"/>
                  </a:cxn>
                  <a:cxn ang="0">
                    <a:pos x="694" y="226"/>
                  </a:cxn>
                  <a:cxn ang="0">
                    <a:pos x="616" y="150"/>
                  </a:cxn>
                  <a:cxn ang="0">
                    <a:pos x="335" y="149"/>
                  </a:cxn>
                  <a:cxn ang="0">
                    <a:pos x="69" y="0"/>
                  </a:cxn>
                  <a:cxn ang="0">
                    <a:pos x="0" y="0"/>
                  </a:cxn>
                </a:cxnLst>
                <a:rect l="0" t="0" r="r" b="b"/>
                <a:pathLst>
                  <a:path w="735" h="532">
                    <a:moveTo>
                      <a:pt x="0" y="0"/>
                    </a:moveTo>
                    <a:cubicBezTo>
                      <a:pt x="0" y="0"/>
                      <a:pt x="85" y="216"/>
                      <a:pt x="382" y="202"/>
                    </a:cubicBezTo>
                    <a:cubicBezTo>
                      <a:pt x="479" y="202"/>
                      <a:pt x="577" y="202"/>
                      <a:pt x="577" y="202"/>
                    </a:cubicBezTo>
                    <a:cubicBezTo>
                      <a:pt x="577" y="202"/>
                      <a:pt x="639" y="201"/>
                      <a:pt x="637" y="249"/>
                    </a:cubicBezTo>
                    <a:cubicBezTo>
                      <a:pt x="638" y="325"/>
                      <a:pt x="639" y="402"/>
                      <a:pt x="639" y="402"/>
                    </a:cubicBezTo>
                    <a:lnTo>
                      <a:pt x="598" y="400"/>
                    </a:lnTo>
                    <a:lnTo>
                      <a:pt x="669" y="532"/>
                    </a:lnTo>
                    <a:lnTo>
                      <a:pt x="735" y="402"/>
                    </a:lnTo>
                    <a:lnTo>
                      <a:pt x="696" y="402"/>
                    </a:lnTo>
                    <a:cubicBezTo>
                      <a:pt x="696" y="402"/>
                      <a:pt x="695" y="314"/>
                      <a:pt x="694" y="226"/>
                    </a:cubicBezTo>
                    <a:cubicBezTo>
                      <a:pt x="687" y="160"/>
                      <a:pt x="616" y="150"/>
                      <a:pt x="616" y="150"/>
                    </a:cubicBezTo>
                    <a:cubicBezTo>
                      <a:pt x="556" y="137"/>
                      <a:pt x="473" y="153"/>
                      <a:pt x="335" y="149"/>
                    </a:cubicBezTo>
                    <a:cubicBezTo>
                      <a:pt x="110" y="126"/>
                      <a:pt x="69" y="0"/>
                      <a:pt x="6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gamma/>
                      <a:tint val="0"/>
                      <a:invGamma/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" name="Group 23"/>
            <p:cNvGrpSpPr>
              <a:grpSpLocks/>
            </p:cNvGrpSpPr>
            <p:nvPr/>
          </p:nvGrpSpPr>
          <p:grpSpPr bwMode="auto">
            <a:xfrm>
              <a:off x="1674" y="2351"/>
              <a:ext cx="329" cy="251"/>
              <a:chOff x="2180" y="1263"/>
              <a:chExt cx="1350" cy="1028"/>
            </a:xfrm>
          </p:grpSpPr>
          <p:sp>
            <p:nvSpPr>
              <p:cNvPr id="27" name="Oval 24"/>
              <p:cNvSpPr>
                <a:spLocks noChangeArrowheads="1"/>
              </p:cNvSpPr>
              <p:nvPr/>
            </p:nvSpPr>
            <p:spPr bwMode="gray">
              <a:xfrm>
                <a:off x="2301" y="1263"/>
                <a:ext cx="1021" cy="1028"/>
              </a:xfrm>
              <a:prstGeom prst="ellipse">
                <a:avLst/>
              </a:prstGeom>
              <a:gradFill rotWithShape="0">
                <a:gsLst>
                  <a:gs pos="0">
                    <a:schemeClr val="folHlink">
                      <a:gamma/>
                      <a:shade val="6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6275"/>
                      <a:invGamma/>
                    </a:schemeClr>
                  </a:gs>
                </a:gsLst>
                <a:lin ang="2700000" scaled="1"/>
              </a:gradFill>
              <a:ln w="28575">
                <a:solidFill>
                  <a:srgbClr val="EAEAEA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8" name="Group 25"/>
              <p:cNvGrpSpPr>
                <a:grpSpLocks/>
              </p:cNvGrpSpPr>
              <p:nvPr/>
            </p:nvGrpSpPr>
            <p:grpSpPr bwMode="auto">
              <a:xfrm rot="10082854">
                <a:off x="2180" y="2013"/>
                <a:ext cx="926" cy="237"/>
                <a:chOff x="2598" y="1026"/>
                <a:chExt cx="957" cy="242"/>
              </a:xfrm>
            </p:grpSpPr>
            <p:grpSp>
              <p:nvGrpSpPr>
                <p:cNvPr id="52" name="Group 2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64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70" name="AutoShape 28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1" name="AutoShape 29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" name="AutoShape 30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3" name="AutoShape 31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" name="Group 3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66" name="AutoShape 33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7" name="AutoShape 34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8" name="AutoShape 35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9" name="AutoShape 36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3" name="Group 37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54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60" name="AutoShape 39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1" name="AutoShape 40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2" name="AutoShape 41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3" name="AutoShape 42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5" name="Group 43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56" name="AutoShape 44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" name="AutoShape 45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" name="AutoShape 46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9" name="AutoShape 47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9" name="Group 48"/>
              <p:cNvGrpSpPr>
                <a:grpSpLocks/>
              </p:cNvGrpSpPr>
              <p:nvPr/>
            </p:nvGrpSpPr>
            <p:grpSpPr bwMode="auto">
              <a:xfrm>
                <a:off x="2604" y="1361"/>
                <a:ext cx="926" cy="237"/>
                <a:chOff x="2598" y="1026"/>
                <a:chExt cx="957" cy="242"/>
              </a:xfrm>
            </p:grpSpPr>
            <p:grpSp>
              <p:nvGrpSpPr>
                <p:cNvPr id="30" name="Group 4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598" y="1026"/>
                  <a:ext cx="957" cy="242"/>
                  <a:chOff x="2532" y="1051"/>
                  <a:chExt cx="893" cy="246"/>
                </a:xfrm>
              </p:grpSpPr>
              <p:grpSp>
                <p:nvGrpSpPr>
                  <p:cNvPr id="42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8" name="AutoShape 5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9" name="AutoShape 5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0" name="AutoShape 5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" name="AutoShape 5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" name="Group 5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4" name="AutoShape 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5" name="AutoShape 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6" name="AutoShape 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7" name="AutoShape 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1" name="Group 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2688" y="1056"/>
                  <a:ext cx="784" cy="198"/>
                  <a:chOff x="2532" y="1051"/>
                  <a:chExt cx="893" cy="246"/>
                </a:xfrm>
              </p:grpSpPr>
              <p:grpSp>
                <p:nvGrpSpPr>
                  <p:cNvPr id="32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38" name="AutoShape 62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9" name="AutoShape 63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0" name="AutoShape 64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1" name="AutoShape 65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3" name="Group 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34" name="AutoShape 67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5" name="AutoShape 68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6" name="AutoShape 69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7" name="AutoShape 70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cxnSp>
          <p:nvCxnSpPr>
            <p:cNvPr id="11" name="AutoShape 71"/>
            <p:cNvCxnSpPr>
              <a:cxnSpLocks noChangeShapeType="1"/>
              <a:stCxn id="27" idx="0"/>
            </p:cNvCxnSpPr>
            <p:nvPr/>
          </p:nvCxnSpPr>
          <p:spPr bwMode="auto">
            <a:xfrm rot="16200000">
              <a:off x="1597" y="1690"/>
              <a:ext cx="883" cy="422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2" name="AutoShape 72"/>
            <p:cNvCxnSpPr>
              <a:cxnSpLocks noChangeShapeType="1"/>
              <a:stCxn id="27" idx="4"/>
            </p:cNvCxnSpPr>
            <p:nvPr/>
          </p:nvCxnSpPr>
          <p:spPr bwMode="auto">
            <a:xfrm rot="16200000" flipH="1">
              <a:off x="1599" y="2840"/>
              <a:ext cx="879" cy="422"/>
            </a:xfrm>
            <a:prstGeom prst="bentConnector2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13" name="Line 73"/>
            <p:cNvSpPr>
              <a:spLocks noChangeShapeType="1"/>
            </p:cNvSpPr>
            <p:nvPr/>
          </p:nvSpPr>
          <p:spPr bwMode="auto">
            <a:xfrm>
              <a:off x="1974" y="2482"/>
              <a:ext cx="2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" name="Group 74"/>
            <p:cNvGrpSpPr>
              <a:grpSpLocks/>
            </p:cNvGrpSpPr>
            <p:nvPr/>
          </p:nvGrpSpPr>
          <p:grpSpPr bwMode="auto">
            <a:xfrm>
              <a:off x="2256" y="1108"/>
              <a:ext cx="1411" cy="710"/>
              <a:chOff x="2289" y="1260"/>
              <a:chExt cx="1335" cy="672"/>
            </a:xfrm>
          </p:grpSpPr>
          <p:sp>
            <p:nvSpPr>
              <p:cNvPr id="25" name="AutoShape 75"/>
              <p:cNvSpPr>
                <a:spLocks noChangeArrowheads="1"/>
              </p:cNvSpPr>
              <p:nvPr/>
            </p:nvSpPr>
            <p:spPr bwMode="ltGray">
              <a:xfrm>
                <a:off x="2289" y="1260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6" name="Picture 76" descr="Picture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ltGray">
              <a:xfrm>
                <a:off x="2313" y="128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15" name="Group 77"/>
            <p:cNvGrpSpPr>
              <a:grpSpLocks/>
            </p:cNvGrpSpPr>
            <p:nvPr/>
          </p:nvGrpSpPr>
          <p:grpSpPr bwMode="auto">
            <a:xfrm>
              <a:off x="2258" y="2131"/>
              <a:ext cx="1411" cy="710"/>
              <a:chOff x="2291" y="2228"/>
              <a:chExt cx="1335" cy="672"/>
            </a:xfrm>
          </p:grpSpPr>
          <p:sp>
            <p:nvSpPr>
              <p:cNvPr id="23" name="AutoShape 78"/>
              <p:cNvSpPr>
                <a:spLocks noChangeArrowheads="1"/>
              </p:cNvSpPr>
              <p:nvPr/>
            </p:nvSpPr>
            <p:spPr bwMode="ltGray">
              <a:xfrm>
                <a:off x="2291" y="2228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4" name="Picture 79" descr="Picture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ltGray">
              <a:xfrm>
                <a:off x="2313" y="2250"/>
                <a:ext cx="386" cy="424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Group 80"/>
            <p:cNvGrpSpPr>
              <a:grpSpLocks/>
            </p:cNvGrpSpPr>
            <p:nvPr/>
          </p:nvGrpSpPr>
          <p:grpSpPr bwMode="auto">
            <a:xfrm>
              <a:off x="2255" y="3000"/>
              <a:ext cx="1411" cy="710"/>
              <a:chOff x="2288" y="3050"/>
              <a:chExt cx="1335" cy="672"/>
            </a:xfrm>
          </p:grpSpPr>
          <p:sp>
            <p:nvSpPr>
              <p:cNvPr id="21" name="AutoShape 81"/>
              <p:cNvSpPr>
                <a:spLocks noChangeArrowheads="1"/>
              </p:cNvSpPr>
              <p:nvPr/>
            </p:nvSpPr>
            <p:spPr bwMode="ltGray">
              <a:xfrm>
                <a:off x="2288" y="3050"/>
                <a:ext cx="1335" cy="67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EFEFE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2" name="Picture 82" descr="Picture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ltGray">
              <a:xfrm>
                <a:off x="2313" y="3216"/>
                <a:ext cx="386" cy="424"/>
              </a:xfrm>
              <a:prstGeom prst="rect">
                <a:avLst/>
              </a:prstGeom>
              <a:noFill/>
            </p:spPr>
          </p:pic>
        </p:grpSp>
        <p:sp>
          <p:nvSpPr>
            <p:cNvPr id="17" name="Rectangle 83"/>
            <p:cNvSpPr>
              <a:spLocks noChangeArrowheads="1"/>
            </p:cNvSpPr>
            <p:nvPr/>
          </p:nvSpPr>
          <p:spPr bwMode="auto">
            <a:xfrm>
              <a:off x="2324" y="1108"/>
              <a:ext cx="1332" cy="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12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МБУ ДО УСТЬ-ТАРКСКИЙ </a:t>
              </a:r>
            </a:p>
            <a:p>
              <a:pPr algn="ctr" eaLnBrk="1" hangingPunct="1"/>
              <a:r>
                <a:rPr lang="ru-RU" sz="12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ДОМ ДЕТСКОГО ТВОРЧЕСТВА</a:t>
              </a:r>
              <a:endParaRPr lang="en-US" sz="1200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Rectangle 84"/>
            <p:cNvSpPr>
              <a:spLocks noChangeArrowheads="1"/>
            </p:cNvSpPr>
            <p:nvPr/>
          </p:nvSpPr>
          <p:spPr bwMode="auto">
            <a:xfrm>
              <a:off x="2294" y="2253"/>
              <a:ext cx="1332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12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МБУ ДО УСТЬ-ТАРКСКИЙ</a:t>
              </a:r>
            </a:p>
            <a:p>
              <a:pPr algn="ctr" eaLnBrk="1" hangingPunct="1"/>
              <a:r>
                <a:rPr lang="ru-RU" sz="12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ДЮСШ «ТЕМП»</a:t>
              </a:r>
              <a:endParaRPr lang="en-US" sz="1200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" name="Rectangle 85"/>
            <p:cNvSpPr>
              <a:spLocks noChangeArrowheads="1"/>
            </p:cNvSpPr>
            <p:nvPr/>
          </p:nvSpPr>
          <p:spPr bwMode="auto">
            <a:xfrm>
              <a:off x="2324" y="3172"/>
              <a:ext cx="1332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ru-RU" sz="1200" b="1" dirty="0" smtClean="0">
                  <a:solidFill>
                    <a:srgbClr val="FFFFFF"/>
                  </a:solidFill>
                  <a:latin typeface="Arial" charset="0"/>
                  <a:cs typeface="Arial" charset="0"/>
                </a:rPr>
                <a:t>МБУ ДО УСТЬ-ТАРКСКАЯ ДЕТСКАЯ ШКОЛА ИСКУССТВ</a:t>
              </a:r>
              <a:endParaRPr lang="en-US" sz="1200" b="1" dirty="0">
                <a:solidFill>
                  <a:srgbClr val="FFFFFF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" name="Rectangle 87"/>
            <p:cNvSpPr>
              <a:spLocks noChangeArrowheads="1"/>
            </p:cNvSpPr>
            <p:nvPr/>
          </p:nvSpPr>
          <p:spPr bwMode="auto">
            <a:xfrm>
              <a:off x="4526" y="2020"/>
              <a:ext cx="802" cy="1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ru-RU" sz="3200" i="1" dirty="0" smtClean="0">
                  <a:solidFill>
                    <a:srgbClr val="080808"/>
                  </a:solidFill>
                  <a:latin typeface="Arial Black" pitchFamily="34" charset="0"/>
                  <a:cs typeface="Arial" charset="0"/>
                </a:rPr>
                <a:t>охват</a:t>
              </a:r>
            </a:p>
            <a:p>
              <a:pPr algn="ctr" eaLnBrk="1" hangingPunct="1"/>
              <a:r>
                <a:rPr lang="ru-RU" sz="3200" i="1" dirty="0" smtClean="0">
                  <a:solidFill>
                    <a:srgbClr val="080808"/>
                  </a:solidFill>
                  <a:latin typeface="Arial Black" pitchFamily="34" charset="0"/>
                  <a:cs typeface="Arial" charset="0"/>
                </a:rPr>
                <a:t>85%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882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6408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ДОПОЛНИТЕЛЬНОЕ ОБРАЗОВАНИЕ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92696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Муниципальный   ресурсный   центр   по   работе  с  одаренными детьми  и  талантливой    учащейся   молодежью</a:t>
            </a:r>
          </a:p>
        </p:txBody>
      </p:sp>
      <p:pic>
        <p:nvPicPr>
          <p:cNvPr id="4" name="Рисунок 3" descr="zpJKiSGvu6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3816424" cy="2543289"/>
          </a:xfrm>
          <a:prstGeom prst="rect">
            <a:avLst/>
          </a:prstGeom>
        </p:spPr>
      </p:pic>
      <p:pic>
        <p:nvPicPr>
          <p:cNvPr id="5" name="Рисунок 4" descr="y-so2cOT8x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340767"/>
            <a:ext cx="3816424" cy="2543290"/>
          </a:xfrm>
          <a:prstGeom prst="rect">
            <a:avLst/>
          </a:prstGeom>
        </p:spPr>
      </p:pic>
      <p:pic>
        <p:nvPicPr>
          <p:cNvPr id="6" name="Рисунок 5" descr="DSC_0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9672" y="4221088"/>
            <a:ext cx="3600400" cy="24002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3861048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002060"/>
                </a:solidFill>
              </a:rPr>
              <a:t>Профильные смены в региональном центре «Альтаир»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4048" y="5805264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002060"/>
                </a:solidFill>
              </a:rPr>
              <a:t>Районная лаборатория творчества «Улитка»</a:t>
            </a:r>
            <a:r>
              <a:rPr lang="ru-RU" sz="2000" b="1" i="1" cap="all" dirty="0" err="1" smtClean="0">
                <a:solidFill>
                  <a:schemeClr val="bg1"/>
                </a:solidFill>
              </a:rPr>
              <a:t>й</a:t>
            </a:r>
            <a:endParaRPr lang="ru-RU" sz="2000" b="1" i="1" cap="all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70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Рисунок 88" descr="DSCN8059.JPG"/>
          <p:cNvPicPr>
            <a:picLocks noChangeAspect="1"/>
          </p:cNvPicPr>
          <p:nvPr/>
        </p:nvPicPr>
        <p:blipFill>
          <a:blip r:embed="rId2" cstate="print"/>
          <a:srcRect l="5396" t="16216" r="15468" b="16216"/>
          <a:stretch>
            <a:fillRect/>
          </a:stretch>
        </p:blipFill>
        <p:spPr>
          <a:xfrm>
            <a:off x="251520" y="836712"/>
            <a:ext cx="468916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1" name="Рисунок 90" descr="IMG_00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905" y="3573016"/>
            <a:ext cx="468710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260648"/>
            <a:ext cx="6408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ДОПОЛНИТЕЛЬНОЕ ОБРАЗОВАНИЕ</a:t>
            </a:r>
          </a:p>
        </p:txBody>
      </p:sp>
      <p:pic>
        <p:nvPicPr>
          <p:cNvPr id="8" name="Рисунок 7" descr="c__tTH2cvG4.jpg"/>
          <p:cNvPicPr>
            <a:picLocks noChangeAspect="1"/>
          </p:cNvPicPr>
          <p:nvPr/>
        </p:nvPicPr>
        <p:blipFill>
          <a:blip r:embed="rId4" cstate="print"/>
          <a:srcRect l="25526" t="6411" r="25525"/>
          <a:stretch>
            <a:fillRect/>
          </a:stretch>
        </p:blipFill>
        <p:spPr>
          <a:xfrm>
            <a:off x="5220072" y="1556792"/>
            <a:ext cx="3056105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9530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39129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416784173"/>
              </p:ext>
            </p:extLst>
          </p:nvPr>
        </p:nvGraphicFramePr>
        <p:xfrm>
          <a:off x="161421" y="2256367"/>
          <a:ext cx="6336704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11951" y="2276872"/>
            <a:ext cx="4176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</a:rPr>
              <a:t>Всего работников  -  </a:t>
            </a:r>
            <a:r>
              <a:rPr lang="en-US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640</a:t>
            </a:r>
            <a:endParaRPr lang="ru-RU" sz="2600" b="1" i="1" cap="all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5085184"/>
            <a:ext cx="3888432" cy="14465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i="1" u="sng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Учителя</a:t>
            </a:r>
          </a:p>
          <a:p>
            <a:pPr algn="ctr"/>
            <a:endParaRPr lang="en-US" sz="1600" b="1" i="1" u="sng" cap="all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 b="1" i="1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Высшее  образование –  </a:t>
            </a:r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70%</a:t>
            </a: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Высшая  категория – </a:t>
            </a:r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28,7%</a:t>
            </a: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5085184"/>
            <a:ext cx="3888432" cy="14465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i="1" u="sng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педагоги  ДОУ</a:t>
            </a:r>
          </a:p>
          <a:p>
            <a:pPr algn="ctr"/>
            <a:endParaRPr lang="en-US" sz="1600" b="1" i="1" u="sng" cap="all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 b="1" i="1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Высшее  образование –  </a:t>
            </a:r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64%</a:t>
            </a: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1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высшая  категория – </a:t>
            </a:r>
            <a:r>
              <a:rPr lang="ru-RU" sz="1600" b="1" i="1" cap="all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19%</a:t>
            </a:r>
          </a:p>
          <a:p>
            <a:pPr algn="ctr"/>
            <a:endParaRPr lang="ru-RU" sz="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8" name="Рисунок 7" descr="god-pedagoga.png"/>
          <p:cNvPicPr>
            <a:picLocks noChangeAspect="1"/>
          </p:cNvPicPr>
          <p:nvPr/>
        </p:nvPicPr>
        <p:blipFill>
          <a:blip r:embed="rId3" cstate="print"/>
          <a:srcRect l="1963" b="38660"/>
          <a:stretch>
            <a:fillRect/>
          </a:stretch>
        </p:blipFill>
        <p:spPr>
          <a:xfrm>
            <a:off x="4355976" y="-99392"/>
            <a:ext cx="4696291" cy="183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27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836712"/>
            <a:ext cx="6804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cap="all" dirty="0" smtClean="0">
                <a:solidFill>
                  <a:srgbClr val="000099"/>
                </a:solidFill>
              </a:rPr>
              <a:t>закрепление  молодых специалистов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98377"/>
            <a:ext cx="4176464" cy="2784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" t="21910" r="2783" b="20153"/>
          <a:stretch/>
        </p:blipFill>
        <p:spPr>
          <a:xfrm>
            <a:off x="1052729" y="3913039"/>
            <a:ext cx="6736856" cy="2858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8" name="Группа 7"/>
          <p:cNvGrpSpPr/>
          <p:nvPr/>
        </p:nvGrpSpPr>
        <p:grpSpPr>
          <a:xfrm>
            <a:off x="5424986" y="1564142"/>
            <a:ext cx="921812" cy="921812"/>
            <a:chOff x="5688628" y="0"/>
            <a:chExt cx="921812" cy="921812"/>
          </a:xfrm>
        </p:grpSpPr>
        <p:sp>
          <p:nvSpPr>
            <p:cNvPr id="9" name="Овал 8"/>
            <p:cNvSpPr/>
            <p:nvPr/>
          </p:nvSpPr>
          <p:spPr>
            <a:xfrm>
              <a:off x="5688628" y="0"/>
              <a:ext cx="921812" cy="92181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5823624" y="134996"/>
              <a:ext cx="651820" cy="6518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20</a:t>
              </a:r>
              <a:r>
                <a:rPr lang="en-US" sz="2400" b="1" kern="1200" dirty="0" smtClean="0"/>
                <a:t>2</a:t>
              </a:r>
              <a:r>
                <a:rPr lang="ru-RU" sz="2400" b="1" kern="1200" dirty="0" smtClean="0"/>
                <a:t>2</a:t>
              </a:r>
              <a:endParaRPr lang="ru-RU" sz="2400" b="1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424986" y="2968094"/>
            <a:ext cx="921812" cy="921812"/>
            <a:chOff x="5688628" y="0"/>
            <a:chExt cx="921812" cy="921812"/>
          </a:xfrm>
        </p:grpSpPr>
        <p:sp>
          <p:nvSpPr>
            <p:cNvPr id="12" name="Овал 11"/>
            <p:cNvSpPr/>
            <p:nvPr/>
          </p:nvSpPr>
          <p:spPr>
            <a:xfrm>
              <a:off x="5688628" y="0"/>
              <a:ext cx="921812" cy="92181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Овал 4"/>
            <p:cNvSpPr/>
            <p:nvPr/>
          </p:nvSpPr>
          <p:spPr>
            <a:xfrm>
              <a:off x="5823624" y="134996"/>
              <a:ext cx="651820" cy="6518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20</a:t>
              </a:r>
              <a:r>
                <a:rPr lang="en-US" sz="2400" b="1" kern="1200" dirty="0" smtClean="0"/>
                <a:t>2</a:t>
              </a:r>
              <a:r>
                <a:rPr lang="ru-RU" sz="2400" b="1" kern="1200" dirty="0" smtClean="0"/>
                <a:t>3</a:t>
              </a:r>
              <a:endParaRPr lang="ru-RU" sz="2400" b="1" kern="1200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7092294" y="1471050"/>
            <a:ext cx="61427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dirty="0"/>
              <a:t>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236296" y="2805043"/>
            <a:ext cx="104387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600" dirty="0" smtClean="0"/>
              <a:t>15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22737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pic>
        <p:nvPicPr>
          <p:cNvPr id="3" name="Рисунок 2" descr="IMG_82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908720"/>
            <a:ext cx="4932040" cy="3288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20230829_101020.jpg"/>
          <p:cNvPicPr>
            <a:picLocks noChangeAspect="1"/>
          </p:cNvPicPr>
          <p:nvPr/>
        </p:nvPicPr>
        <p:blipFill>
          <a:blip r:embed="rId3" cstate="print"/>
          <a:srcRect l="20419" t="16173" r="8651" b="17195"/>
          <a:stretch>
            <a:fillRect/>
          </a:stretch>
        </p:blipFill>
        <p:spPr>
          <a:xfrm rot="5400000">
            <a:off x="5578080" y="2350912"/>
            <a:ext cx="2938389" cy="2070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220072" y="620688"/>
            <a:ext cx="3456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FF0000"/>
                </a:solidFill>
              </a:rPr>
              <a:t>Областная предметная олимпиада </a:t>
            </a:r>
          </a:p>
          <a:p>
            <a:pPr algn="ctr"/>
            <a:r>
              <a:rPr lang="ru-RU" sz="2000" b="1" i="1" cap="all" dirty="0" smtClean="0">
                <a:solidFill>
                  <a:srgbClr val="FF0000"/>
                </a:solidFill>
              </a:rPr>
              <a:t>«Учитель Профессионал»</a:t>
            </a:r>
          </a:p>
          <a:p>
            <a:pPr algn="ctr"/>
            <a:r>
              <a:rPr lang="ru-RU" sz="2000" b="1" i="1" cap="all" dirty="0" smtClean="0">
                <a:solidFill>
                  <a:srgbClr val="FF0000"/>
                </a:solidFill>
              </a:rPr>
              <a:t>Премия 100 000 рублей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6096" y="5085184"/>
            <a:ext cx="31683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</a:t>
            </a:r>
            <a:r>
              <a:rPr lang="ru-RU" sz="20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оруженко Алексей Николаевич</a:t>
            </a:r>
          </a:p>
          <a:p>
            <a:pPr algn="ctr"/>
            <a:endParaRPr lang="ru-RU" sz="800" b="1" i="1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 информатики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Яркульской СОШ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3812" y="4293096"/>
            <a:ext cx="53606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cap="all" dirty="0" smtClean="0">
                <a:solidFill>
                  <a:srgbClr val="002060"/>
                </a:solidFill>
              </a:rPr>
              <a:t>Районная  педагогическая  конференция</a:t>
            </a:r>
          </a:p>
        </p:txBody>
      </p:sp>
    </p:spTree>
    <p:extLst>
      <p:ext uri="{BB962C8B-B14F-4D97-AF65-F5344CB8AC3E}">
        <p14:creationId xmlns:p14="http://schemas.microsoft.com/office/powerpoint/2010/main" val="348174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576" y="836712"/>
            <a:ext cx="7632848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b="1" i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Победитель</a:t>
            </a:r>
          </a:p>
          <a:p>
            <a:pPr algn="ctr" eaLnBrk="1" hangingPunct="1"/>
            <a:r>
              <a:rPr lang="ru-RU" sz="2000" b="1" i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конкурса на присуждение премии лучшим учителям Российской Федерации за достижения в педагогической деятельности на территории Новосибирской области в 2023г.</a:t>
            </a:r>
            <a:endParaRPr lang="ru-RU" sz="2000" b="1" i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1" hangingPunct="1"/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32656"/>
            <a:ext cx="78123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39952" y="3140968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Гридин</a:t>
            </a:r>
          </a:p>
          <a:p>
            <a:pPr algn="ctr"/>
            <a:r>
              <a:rPr lang="ru-RU" sz="24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Дмитрий Алексеевич,</a:t>
            </a:r>
          </a:p>
          <a:p>
            <a:pPr algn="ctr"/>
            <a:r>
              <a:rPr lang="ru-RU" sz="24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  технологии </a:t>
            </a:r>
          </a:p>
          <a:p>
            <a:pPr algn="ctr"/>
            <a:r>
              <a:rPr lang="ru-RU" sz="24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 Усть-Таркской СОШ</a:t>
            </a:r>
          </a:p>
        </p:txBody>
      </p:sp>
      <p:pic>
        <p:nvPicPr>
          <p:cNvPr id="7" name="Рисунок 6" descr="5df317c73f0475ce6ff9a33f93267b1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79"/>
            <a:ext cx="2736304" cy="4099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712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54371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Дошкольное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Рисунок 2" descr="DSCN10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836712"/>
            <a:ext cx="7940169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51520" y="764704"/>
            <a:ext cx="4211960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Средняя </a:t>
            </a:r>
          </a:p>
          <a:p>
            <a:pPr algn="ctr"/>
            <a:r>
              <a:rPr lang="ru-RU" sz="2400" b="1" i="1" dirty="0" smtClean="0"/>
              <a:t>наполняемость  – 70%</a:t>
            </a:r>
          </a:p>
        </p:txBody>
      </p:sp>
      <p:graphicFrame>
        <p:nvGraphicFramePr>
          <p:cNvPr id="5" name="Диаграмма 4"/>
          <p:cNvGraphicFramePr/>
          <p:nvPr>
            <p:extLst/>
          </p:nvPr>
        </p:nvGraphicFramePr>
        <p:xfrm>
          <a:off x="4860032" y="4221088"/>
          <a:ext cx="3888432" cy="2420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379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8127" y="5229200"/>
            <a:ext cx="304923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Умрихина  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Лариса Александровна,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  начальных классов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 Усть-Таркской СОШ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80167" y="5229200"/>
            <a:ext cx="397416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Семенова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Маргарита Анатольевна,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МКДОУ Усть-Таркского детского сада 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«Солнышко»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8864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836712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Премия «Лучший педагогический работник Новосибирской области» </a:t>
            </a:r>
            <a:endParaRPr lang="ru-RU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8" name="Рисунок 7" descr="IMG_6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1772816"/>
            <a:ext cx="2228225" cy="3323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2bd5bf0263cacc55a274ebb758e353a.jpg"/>
          <p:cNvPicPr>
            <a:picLocks noChangeAspect="1"/>
          </p:cNvPicPr>
          <p:nvPr/>
        </p:nvPicPr>
        <p:blipFill>
          <a:blip r:embed="rId3" cstate="print"/>
          <a:srcRect l="6994" r="11409"/>
          <a:stretch>
            <a:fillRect/>
          </a:stretch>
        </p:blipFill>
        <p:spPr>
          <a:xfrm>
            <a:off x="1043608" y="1772816"/>
            <a:ext cx="2376264" cy="3504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81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88640"/>
            <a:ext cx="5400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552" y="836712"/>
            <a:ext cx="76328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Почетная грамота Министерства  просвещения РФ</a:t>
            </a:r>
            <a:endParaRPr lang="ru-RU" sz="2400" b="1" i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1" hangingPunct="1"/>
            <a:endParaRPr lang="ru-RU" sz="2400" dirty="0">
              <a:solidFill>
                <a:srgbClr val="0000CC"/>
              </a:solidFill>
            </a:endParaRPr>
          </a:p>
        </p:txBody>
      </p:sp>
      <p:pic>
        <p:nvPicPr>
          <p:cNvPr id="9" name="Рисунок 8" descr="IMG_8082.JPG"/>
          <p:cNvPicPr>
            <a:picLocks noChangeAspect="1"/>
          </p:cNvPicPr>
          <p:nvPr/>
        </p:nvPicPr>
        <p:blipFill>
          <a:blip r:embed="rId2" cstate="print"/>
          <a:srcRect l="17753" t="23079" r="11235" b="5909"/>
          <a:stretch>
            <a:fillRect/>
          </a:stretch>
        </p:blipFill>
        <p:spPr>
          <a:xfrm>
            <a:off x="1043608" y="1556792"/>
            <a:ext cx="6624736" cy="4416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590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8198" y="5373216"/>
            <a:ext cx="32480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Бобошко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Илья Юрьевич,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  начальных классов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МКОУ  Новосилишинской  СОШ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5411450"/>
            <a:ext cx="287610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Семенова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Ирина Николаевна,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 русского языка</a:t>
            </a:r>
          </a:p>
          <a:p>
            <a:pPr algn="ctr"/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МКОУ   Побединской СОШ</a:t>
            </a:r>
          </a:p>
          <a:p>
            <a:pPr algn="ctr"/>
            <a:endParaRPr lang="ru-RU" sz="1600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8864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836712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Региональный конкурс инновационных педагогических проектов «Сельский учитель»</a:t>
            </a:r>
            <a:endParaRPr lang="ru-RU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" name="Рисунок 9" descr="IMG-20221221-WA0002.jpg"/>
          <p:cNvPicPr>
            <a:picLocks noChangeAspect="1"/>
          </p:cNvPicPr>
          <p:nvPr/>
        </p:nvPicPr>
        <p:blipFill>
          <a:blip r:embed="rId2" cstate="print"/>
          <a:srcRect l="25525" r="26432"/>
          <a:stretch>
            <a:fillRect/>
          </a:stretch>
        </p:blipFill>
        <p:spPr>
          <a:xfrm>
            <a:off x="1187624" y="1772816"/>
            <a:ext cx="2636004" cy="3651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IMG-20221221-WA0004.jpg"/>
          <p:cNvPicPr>
            <a:picLocks noChangeAspect="1"/>
          </p:cNvPicPr>
          <p:nvPr/>
        </p:nvPicPr>
        <p:blipFill>
          <a:blip r:embed="rId3" cstate="print"/>
          <a:srcRect l="25526" r="25525"/>
          <a:stretch>
            <a:fillRect/>
          </a:stretch>
        </p:blipFill>
        <p:spPr>
          <a:xfrm>
            <a:off x="5004048" y="1700808"/>
            <a:ext cx="2701266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514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260648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  <a:endParaRPr lang="ru-RU" sz="2600" b="1" i="1" cap="all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b="1" i="1" u="sng" cap="all" dirty="0" smtClean="0">
                <a:solidFill>
                  <a:srgbClr val="FF0000"/>
                </a:solidFill>
              </a:rPr>
              <a:t>КОНКУРС «УЧИТЕЛЬ ГОДА» – 2023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648" y="5517232"/>
            <a:ext cx="64087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Соловьева Елена Владимировна</a:t>
            </a:r>
            <a:r>
              <a:rPr lang="ru-RU" sz="26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</a:t>
            </a:r>
          </a:p>
          <a:p>
            <a:pPr algn="ctr"/>
            <a:r>
              <a:rPr lang="ru-RU" sz="20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учитель  начальных классов</a:t>
            </a:r>
          </a:p>
          <a:p>
            <a:pPr algn="ctr"/>
            <a:r>
              <a:rPr lang="ru-RU" sz="20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  Усть-Таркской СОШ</a:t>
            </a:r>
            <a:endParaRPr lang="ru-RU" sz="2000" b="1" i="1" dirty="0">
              <a:solidFill>
                <a:srgbClr val="000099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Рисунок 5" descr="Screenshot_20230825-163711_WhatsApp.jpg"/>
          <p:cNvPicPr>
            <a:picLocks noChangeAspect="1"/>
          </p:cNvPicPr>
          <p:nvPr/>
        </p:nvPicPr>
        <p:blipFill>
          <a:blip r:embed="rId2" cstate="print"/>
          <a:srcRect t="30050" b="25850"/>
          <a:stretch>
            <a:fillRect/>
          </a:stretch>
        </p:blipFill>
        <p:spPr>
          <a:xfrm>
            <a:off x="2483768" y="1412776"/>
            <a:ext cx="4176464" cy="4092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744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99992" y="2204864"/>
            <a:ext cx="388843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Коровина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Марина Владимировна</a:t>
            </a:r>
          </a:p>
          <a:p>
            <a:pPr algn="ctr"/>
            <a:endParaRPr lang="ru-RU" sz="2800" b="1" i="1" dirty="0" smtClean="0">
              <a:solidFill>
                <a:srgbClr val="000099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 </a:t>
            </a:r>
          </a:p>
          <a:p>
            <a:pPr algn="ctr"/>
            <a:r>
              <a:rPr lang="ru-RU" sz="2000" b="1" i="1" dirty="0" smtClean="0">
                <a:solidFill>
                  <a:srgbClr val="000099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МКДОУ Усть-Таркского  детского сада «Колосок»</a:t>
            </a:r>
            <a:endParaRPr lang="ru-RU" sz="2000" b="1" i="1" dirty="0">
              <a:solidFill>
                <a:srgbClr val="000099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88640"/>
            <a:ext cx="53640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КАДРОВОЕ ОБЕСПЕЧЕНИЕ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692696"/>
            <a:ext cx="738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cap="all" dirty="0" smtClean="0">
                <a:solidFill>
                  <a:srgbClr val="FF0000"/>
                </a:solidFill>
              </a:rPr>
              <a:t>КОНКУРС «ВОСПИТАТЕЛЬ ГОДА» – 2023</a:t>
            </a:r>
          </a:p>
        </p:txBody>
      </p:sp>
      <p:pic>
        <p:nvPicPr>
          <p:cNvPr id="6" name="Рисунок 5" descr="Коровина.jpeg"/>
          <p:cNvPicPr>
            <a:picLocks noChangeAspect="1"/>
          </p:cNvPicPr>
          <p:nvPr/>
        </p:nvPicPr>
        <p:blipFill>
          <a:blip r:embed="rId2" cstate="print"/>
          <a:srcRect l="25526" r="25525"/>
          <a:stretch>
            <a:fillRect/>
          </a:stretch>
        </p:blipFill>
        <p:spPr>
          <a:xfrm>
            <a:off x="395536" y="1484784"/>
            <a:ext cx="3676568" cy="4998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317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7563" y="333375"/>
            <a:ext cx="8326437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cap="all" dirty="0">
                <a:solidFill>
                  <a:srgbClr val="1F497D">
                    <a:lumMod val="75000"/>
                  </a:srgbClr>
                </a:solidFill>
              </a:rPr>
              <a:t>Общее образование</a:t>
            </a:r>
          </a:p>
          <a:p>
            <a:pPr>
              <a:defRPr/>
            </a:pPr>
            <a:r>
              <a:rPr lang="ru-RU" sz="2800" b="1" i="1" cap="all" dirty="0">
                <a:solidFill>
                  <a:srgbClr val="1F497D">
                    <a:lumMod val="75000"/>
                  </a:srgbClr>
                </a:solidFill>
              </a:rPr>
              <a:t>Подвоз обучающихся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42988" y="1412875"/>
            <a:ext cx="0" cy="88265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042988" y="2598738"/>
            <a:ext cx="0" cy="1152525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258888" y="4149725"/>
            <a:ext cx="0" cy="1439863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2" name="TextBox 11"/>
          <p:cNvSpPr txBox="1">
            <a:spLocks noChangeArrowheads="1"/>
          </p:cNvSpPr>
          <p:nvPr/>
        </p:nvSpPr>
        <p:spPr bwMode="auto">
          <a:xfrm>
            <a:off x="1116013" y="1341438"/>
            <a:ext cx="35274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8080"/>
                </a:solidFill>
                <a:latin typeface="Calibri" pitchFamily="34" charset="0"/>
              </a:rPr>
              <a:t>96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8080"/>
                </a:solidFill>
                <a:latin typeface="Calibri" pitchFamily="34" charset="0"/>
              </a:rPr>
              <a:t> обучающихся</a:t>
            </a:r>
          </a:p>
        </p:txBody>
      </p:sp>
      <p:sp>
        <p:nvSpPr>
          <p:cNvPr id="14343" name="TextBox 12"/>
          <p:cNvSpPr txBox="1">
            <a:spLocks noChangeArrowheads="1"/>
          </p:cNvSpPr>
          <p:nvPr/>
        </p:nvSpPr>
        <p:spPr bwMode="auto">
          <a:xfrm>
            <a:off x="1101725" y="2684463"/>
            <a:ext cx="3527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8080"/>
                </a:solidFill>
                <a:latin typeface="Calibri" pitchFamily="34" charset="0"/>
              </a:rPr>
              <a:t>12</a:t>
            </a:r>
            <a:r>
              <a:rPr lang="ru-RU" altLang="ru-RU" sz="2400" b="1" dirty="0" smtClean="0">
                <a:solidFill>
                  <a:srgbClr val="008080"/>
                </a:solidFill>
                <a:latin typeface="Calibri" pitchFamily="34" charset="0"/>
              </a:rPr>
              <a:t> образовательных учреждений</a:t>
            </a:r>
          </a:p>
        </p:txBody>
      </p:sp>
      <p:sp>
        <p:nvSpPr>
          <p:cNvPr id="14344" name="TextBox 17"/>
          <p:cNvSpPr txBox="1">
            <a:spLocks noChangeArrowheads="1"/>
          </p:cNvSpPr>
          <p:nvPr/>
        </p:nvSpPr>
        <p:spPr bwMode="auto">
          <a:xfrm>
            <a:off x="1330212" y="4672537"/>
            <a:ext cx="7399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8080"/>
                </a:solidFill>
                <a:latin typeface="Calibri" pitchFamily="34" charset="0"/>
              </a:rPr>
              <a:t>100% транспорта соответствует требованиям</a:t>
            </a:r>
            <a:endParaRPr lang="ru-RU" altLang="ru-RU" sz="2400" b="1" dirty="0" smtClean="0">
              <a:solidFill>
                <a:srgbClr val="008080"/>
              </a:solidFill>
              <a:latin typeface="Calibri" pitchFamily="34" charset="0"/>
            </a:endParaRPr>
          </a:p>
        </p:txBody>
      </p:sp>
      <p:pic>
        <p:nvPicPr>
          <p:cNvPr id="21" name="Рисунок 20" descr="Газе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061022"/>
            <a:ext cx="4447553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" y="1341438"/>
            <a:ext cx="3413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2836863"/>
            <a:ext cx="86518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4473575"/>
            <a:ext cx="10429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816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3913" y="438150"/>
            <a:ext cx="88931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cap="all" dirty="0">
                <a:solidFill>
                  <a:srgbClr val="1F497D">
                    <a:lumMod val="75000"/>
                  </a:srgbClr>
                </a:solidFill>
              </a:rPr>
              <a:t>Общее образование</a:t>
            </a:r>
          </a:p>
          <a:p>
            <a:pPr>
              <a:defRPr/>
            </a:pPr>
            <a:r>
              <a:rPr lang="ru-RU" sz="2400" b="1" i="1" cap="all" dirty="0">
                <a:solidFill>
                  <a:srgbClr val="1F497D">
                    <a:lumMod val="75000"/>
                  </a:srgbClr>
                </a:solidFill>
              </a:rPr>
              <a:t>Организация питания</a:t>
            </a: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1547813" y="1341438"/>
            <a:ext cx="251936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8080"/>
                </a:solidFill>
                <a:latin typeface="Calibri" pitchFamily="34" charset="0"/>
              </a:rPr>
              <a:t>96%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8080"/>
                </a:solidFill>
                <a:latin typeface="Calibri" pitchFamily="34" charset="0"/>
              </a:rPr>
              <a:t>охват горячим питанием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476375" y="1484313"/>
            <a:ext cx="0" cy="1008062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292725" y="1412875"/>
            <a:ext cx="0" cy="1008063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TextBox 11"/>
          <p:cNvSpPr txBox="1">
            <a:spLocks noChangeArrowheads="1"/>
          </p:cNvSpPr>
          <p:nvPr/>
        </p:nvSpPr>
        <p:spPr bwMode="auto">
          <a:xfrm>
            <a:off x="5508625" y="1341438"/>
            <a:ext cx="2519363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8080"/>
                </a:solidFill>
                <a:latin typeface="Calibri" pitchFamily="34" charset="0"/>
              </a:rPr>
              <a:t>65%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8080"/>
                </a:solidFill>
                <a:latin typeface="Calibri" pitchFamily="34" charset="0"/>
              </a:rPr>
              <a:t>охват льготным питанием</a:t>
            </a:r>
          </a:p>
        </p:txBody>
      </p:sp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13" y="1401763"/>
            <a:ext cx="385762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1619250"/>
            <a:ext cx="11858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051720" y="2701509"/>
            <a:ext cx="4296054" cy="32220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95536" y="5923550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i="1" dirty="0">
                <a:solidFill>
                  <a:srgbClr val="0000CC"/>
                </a:solidFill>
                <a:latin typeface="Times New Roman"/>
                <a:ea typeface="Calibri"/>
              </a:rPr>
              <a:t>Стоимость обеда в 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/>
                <a:ea typeface="Calibri"/>
              </a:rPr>
              <a:t>ОО:  1 – 4 классы </a:t>
            </a:r>
            <a:r>
              <a:rPr lang="ru-RU" sz="2000" b="1" i="1" dirty="0">
                <a:solidFill>
                  <a:srgbClr val="0000CC"/>
                </a:solidFill>
                <a:latin typeface="Times New Roman"/>
                <a:ea typeface="Calibri"/>
              </a:rPr>
              <a:t>– </a:t>
            </a:r>
            <a:r>
              <a:rPr lang="ru-RU" sz="2000" b="1" i="1" dirty="0" smtClean="0">
                <a:solidFill>
                  <a:srgbClr val="0000CC"/>
                </a:solidFill>
                <a:latin typeface="Times New Roman"/>
                <a:ea typeface="Calibri"/>
              </a:rPr>
              <a:t>67,38 руб.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i="1" dirty="0" smtClean="0">
                <a:solidFill>
                  <a:srgbClr val="0000CC"/>
                </a:solidFill>
                <a:latin typeface="Times New Roman"/>
                <a:ea typeface="Calibri"/>
              </a:rPr>
              <a:t>                                            5-11 классы </a:t>
            </a:r>
            <a:r>
              <a:rPr lang="ru-RU" sz="2000" b="1" i="1">
                <a:solidFill>
                  <a:srgbClr val="0000CC"/>
                </a:solidFill>
                <a:latin typeface="Times New Roman"/>
                <a:ea typeface="Calibri"/>
              </a:rPr>
              <a:t>– </a:t>
            </a:r>
            <a:r>
              <a:rPr lang="ru-RU" sz="2000" b="1" i="1" smtClean="0">
                <a:solidFill>
                  <a:srgbClr val="0000CC"/>
                </a:solidFill>
                <a:latin typeface="Times New Roman"/>
                <a:ea typeface="Calibri"/>
              </a:rPr>
              <a:t>73</a:t>
            </a:r>
            <a:r>
              <a:rPr lang="ru-RU" sz="2000" b="1" i="1" smtClean="0">
                <a:solidFill>
                  <a:srgbClr val="0000CC"/>
                </a:solidFill>
                <a:latin typeface="Times New Roman"/>
                <a:ea typeface="Calibri"/>
              </a:rPr>
              <a:t> </a:t>
            </a:r>
            <a:r>
              <a:rPr lang="ru-RU" sz="2000" b="1" i="1" dirty="0">
                <a:solidFill>
                  <a:srgbClr val="0000CC"/>
                </a:solidFill>
                <a:latin typeface="Times New Roman"/>
                <a:ea typeface="Calibri"/>
              </a:rPr>
              <a:t>руб. </a:t>
            </a:r>
            <a:endParaRPr lang="ru-RU" sz="2000" b="1" dirty="0">
              <a:solidFill>
                <a:srgbClr val="0000CC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76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>
          <a:xfrm>
            <a:off x="628650" y="260350"/>
            <a:ext cx="7391400" cy="6762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Положение муниципального образования </a:t>
            </a:r>
            <a:b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 рейтинге муниципальных районов</a:t>
            </a:r>
          </a:p>
        </p:txBody>
      </p:sp>
      <p:sp>
        <p:nvSpPr>
          <p:cNvPr id="69637" name="Rectangle 2"/>
          <p:cNvSpPr>
            <a:spLocks noChangeArrowheads="1"/>
          </p:cNvSpPr>
          <p:nvPr/>
        </p:nvSpPr>
        <p:spPr bwMode="auto">
          <a:xfrm>
            <a:off x="1177925" y="3243717"/>
            <a:ext cx="6575425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450850" algn="ctr">
              <a:tabLst>
                <a:tab pos="819150" algn="l"/>
              </a:tabLst>
              <a:defRPr/>
            </a:pP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Частные рейтинги по направлениям блока 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Результативность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»</a:t>
            </a:r>
            <a:endParaRPr lang="ru-RU" altLang="ru-RU" sz="1600" u="sng" dirty="0">
              <a:solidFill>
                <a:schemeClr val="tx2">
                  <a:lumMod val="75000"/>
                </a:schemeClr>
              </a:solidFill>
            </a:endParaRPr>
          </a:p>
          <a:p>
            <a:pPr indent="450850" algn="ctr" eaLnBrk="0" hangingPunct="0">
              <a:tabLst>
                <a:tab pos="819150" algn="l"/>
              </a:tabLst>
              <a:defRPr/>
            </a:pPr>
            <a:endParaRPr lang="ru-RU" altLang="ru-RU" dirty="0"/>
          </a:p>
        </p:txBody>
      </p:sp>
      <p:sp>
        <p:nvSpPr>
          <p:cNvPr id="69638" name="Rectangle 3"/>
          <p:cNvSpPr>
            <a:spLocks noChangeArrowheads="1"/>
          </p:cNvSpPr>
          <p:nvPr/>
        </p:nvSpPr>
        <p:spPr bwMode="auto">
          <a:xfrm>
            <a:off x="1089645" y="616970"/>
            <a:ext cx="7007225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26960" bIns="0" anchor="ctr">
            <a:spAutoFit/>
          </a:bodyPr>
          <a:lstStyle/>
          <a:p>
            <a:pPr>
              <a:defRPr/>
            </a:pP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Сводный индекс блока 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«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Результативность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»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системы общего образования</a:t>
            </a:r>
          </a:p>
          <a:p>
            <a:pPr>
              <a:defRPr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600" b="1" dirty="0">
              <a:solidFill>
                <a:srgbClr val="4F81BD"/>
              </a:solidFill>
              <a:latin typeface="Cambria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altLang="ru-RU" dirty="0"/>
          </a:p>
        </p:txBody>
      </p:sp>
      <p:pic>
        <p:nvPicPr>
          <p:cNvPr id="451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3" y="0"/>
            <a:ext cx="655638" cy="108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142484" y="1556792"/>
          <a:ext cx="6294120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530"/>
                <a:gridCol w="1573530"/>
                <a:gridCol w="1573530"/>
                <a:gridCol w="157353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Учебный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«Результативность системы общего образования»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сводный индекс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уровень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сводный рейтинг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2019/20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0,671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средний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2020-21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0,535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2021-22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0,582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высокий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395536" y="3859707"/>
          <a:ext cx="8229603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4883"/>
                <a:gridCol w="911840"/>
                <a:gridCol w="911840"/>
                <a:gridCol w="911840"/>
                <a:gridCol w="911840"/>
                <a:gridCol w="911840"/>
                <a:gridCol w="911840"/>
                <a:gridCol w="911840"/>
                <a:gridCol w="911840"/>
              </a:tblGrid>
              <a:tr h="1776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Учебный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«Качество»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«Социализация»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«Доступность»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«Охрана здоровья»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52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</a:rPr>
                        <a:t>частный индекс</a:t>
                      </a:r>
                      <a:endParaRPr lang="ru-RU" sz="15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</a:rPr>
                        <a:t>частный рейтинг</a:t>
                      </a:r>
                      <a:endParaRPr lang="ru-RU" sz="15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</a:rPr>
                        <a:t>частный индекс</a:t>
                      </a:r>
                      <a:endParaRPr lang="ru-RU" sz="15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</a:rPr>
                        <a:t>частный рейтинг</a:t>
                      </a:r>
                      <a:endParaRPr lang="ru-RU" sz="15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</a:rPr>
                        <a:t>частный индекс</a:t>
                      </a:r>
                      <a:endParaRPr lang="ru-RU" sz="15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</a:rPr>
                        <a:t>частный рейтинг</a:t>
                      </a:r>
                      <a:endParaRPr lang="ru-RU" sz="15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</a:rPr>
                        <a:t>частный индекс</a:t>
                      </a:r>
                      <a:endParaRPr lang="ru-RU" sz="15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</a:rPr>
                        <a:t>частный рейтинг</a:t>
                      </a:r>
                      <a:endParaRPr lang="ru-RU" sz="15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</a:tr>
              <a:tr h="177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2019/20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0,525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0,706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0,699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0,755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4-5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</a:tr>
              <a:tr h="177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2020-21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0,367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20-21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0,367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0,706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0,700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</a:tr>
              <a:tr h="177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2021-22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0,357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0,781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0,713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0,477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6608" marR="6660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38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1471058" y="2898156"/>
            <a:ext cx="5957887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450850" algn="ctr" eaLnBrk="0" hangingPunct="0">
              <a:tabLst>
                <a:tab pos="819150" algn="l"/>
              </a:tabLst>
              <a:defRPr/>
            </a:pP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Индекс организационно-управленческой эффективности</a:t>
            </a:r>
            <a:endParaRPr lang="ru-RU" altLang="ru-RU" sz="1600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ctr" eaLnBrk="0" hangingPunct="0">
              <a:tabLst>
                <a:tab pos="819150" algn="l"/>
              </a:tabLst>
              <a:defRPr/>
            </a:pPr>
            <a:endParaRPr lang="ru-RU" altLang="ru-RU" dirty="0">
              <a:solidFill>
                <a:srgbClr val="0000FF"/>
              </a:solidFill>
            </a:endParaRPr>
          </a:p>
        </p:txBody>
      </p:sp>
      <p:sp>
        <p:nvSpPr>
          <p:cNvPr id="70662" name="Rectangle 3"/>
          <p:cNvSpPr>
            <a:spLocks noChangeArrowheads="1"/>
          </p:cNvSpPr>
          <p:nvPr/>
        </p:nvSpPr>
        <p:spPr bwMode="auto">
          <a:xfrm>
            <a:off x="971550" y="615067"/>
            <a:ext cx="6956904" cy="146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26960" bIns="0" anchor="ctr">
            <a:spAutoFit/>
          </a:bodyPr>
          <a:lstStyle/>
          <a:p>
            <a:pPr>
              <a:defRPr/>
            </a:pP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spcAft>
                <a:spcPts val="600"/>
              </a:spcAft>
              <a:defRPr/>
            </a:pPr>
            <a:r>
              <a:rPr lang="ru-RU" altLang="ru-RU" sz="16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Социально-экономическая </a:t>
            </a:r>
            <a:r>
              <a:rPr lang="ru-RU" altLang="ru-RU" sz="16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эффективность системы общего образования</a:t>
            </a:r>
            <a:endParaRPr lang="ru-RU" altLang="ru-RU" sz="1600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600" b="1" dirty="0">
              <a:solidFill>
                <a:srgbClr val="4F81BD"/>
              </a:solidFill>
              <a:latin typeface="Cambria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alt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628650" y="260350"/>
            <a:ext cx="73914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Положение муниципального образования </a:t>
            </a:r>
            <a:b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altLang="ru-RU" sz="20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 рейтинге муниципальных районов</a:t>
            </a:r>
          </a:p>
        </p:txBody>
      </p:sp>
      <p:pic>
        <p:nvPicPr>
          <p:cNvPr id="4615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" y="0"/>
            <a:ext cx="655638" cy="108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5157192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Положение муниципальных районов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сводному индексу эффективности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5495746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Среднее уровень эффективности     </a:t>
            </a: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Сводный </a:t>
            </a:r>
            <a:r>
              <a:rPr lang="ru-RU" sz="16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Iэфф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Сводный рейтинг 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…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Усть-Таркский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                                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0,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490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             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10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   </a:t>
            </a:r>
            <a:r>
              <a:rPr lang="en-US" sz="16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(2021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 г. – 4 - высокий</a:t>
            </a:r>
            <a:r>
              <a:rPr lang="ru-RU" sz="1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)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</a:p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	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126528" y="1472495"/>
          <a:ext cx="629412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530"/>
                <a:gridCol w="1573530"/>
                <a:gridCol w="1573530"/>
                <a:gridCol w="157353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Учебный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«Социально-экономическая эффективность»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индекс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уровень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рейтинг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2019/20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0,536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средний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2020-21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0,414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8-9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2021-22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0,445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средний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134825" y="3429000"/>
          <a:ext cx="6294120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530"/>
                <a:gridCol w="1573530"/>
                <a:gridCol w="1573530"/>
                <a:gridCol w="157353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Учебный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«Организационно-управленческая эффективность»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индекс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уровень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</a:rPr>
                        <a:t>рейтинг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2019/20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0,454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2020-21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0,606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2021-22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0,534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31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137920"/>
            <a:ext cx="9144000" cy="720080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– МКОУ Камышевская СОШ, МКОУ Новосилишинская СОШ,  </a:t>
            </a:r>
            <a:b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МБОУ Усть-Таркская СОШ, МКОУ Ново-Никольская сош, МКОУ Богословская ООШ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52519" cy="36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23" y="3212976"/>
            <a:ext cx="6911753" cy="30325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2200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64442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Дошкольное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212976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</a:t>
            </a:r>
            <a: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«МЫ ВМЕСТЕ»</a:t>
            </a: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МКДОУ  Усть-Таркский</a:t>
            </a: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детский сад «Солнышко»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3140968"/>
            <a:ext cx="345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«СЕМЬЯ»</a:t>
            </a:r>
            <a:endParaRPr lang="ru-RU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МКДОУ  Усть-Таркский</a:t>
            </a:r>
            <a:endParaRPr lang="ru-RU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детский сад «Колосок»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Рисунок 4" descr="p45_clip_image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628800"/>
            <a:ext cx="1512168" cy="1663385"/>
          </a:xfrm>
          <a:prstGeom prst="rect">
            <a:avLst/>
          </a:prstGeom>
        </p:spPr>
      </p:pic>
      <p:pic>
        <p:nvPicPr>
          <p:cNvPr id="6" name="Рисунок 5" descr="p45_p74_7887422f164e065a18f52707975d0c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556792"/>
            <a:ext cx="1872208" cy="16288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67744" y="1052736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Консультационные  пункты</a:t>
            </a:r>
            <a:endParaRPr lang="ru-RU" sz="2400" b="1" i="1" u="sng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422108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КОЛИЧЕСТВО КОНСУЛЬТАЦИЙ</a:t>
            </a:r>
            <a:endParaRPr lang="ru-RU" b="1" i="1" u="sng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644008" y="4581128"/>
          <a:ext cx="3672408" cy="2060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539552" y="4581128"/>
          <a:ext cx="3672408" cy="2060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5548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71550" y="366713"/>
            <a:ext cx="5794375" cy="5635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Задачи на 2023 - 2024 год</a:t>
            </a:r>
            <a:endParaRPr lang="ru-RU" sz="2400" b="1" i="1" cap="all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84784"/>
            <a:ext cx="813690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образования, обеспечивающей  комплексное развитие детей независимо от их места проживания, состояния здоровья, социального положения;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-использование новых стандартов как действенного механизма и инструмента инновационного развития муниципального образования с целью повышения его качества;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-совершенствование системы раннего выявления, развивающего сопровождения и поддержки одарённых детей;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непрерывности и преемственности процесса воспитания;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-активное развитие творческого и инновационного потенциала учительского корпуса, повышение статуса педагогической профессии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7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5472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Дошкольное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068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0099"/>
                </a:solidFill>
              </a:rPr>
              <a:t>Региональный проект</a:t>
            </a:r>
          </a:p>
          <a:p>
            <a:pPr algn="ctr"/>
            <a:r>
              <a:rPr lang="ru-RU" sz="2400" b="1" i="1" dirty="0" smtClean="0">
                <a:solidFill>
                  <a:srgbClr val="000099"/>
                </a:solidFill>
              </a:rPr>
              <a:t>  «Реализация части образовательной программы ДО, формируемой участниками образовательных отношений»</a:t>
            </a:r>
          </a:p>
        </p:txBody>
      </p:sp>
      <p:pic>
        <p:nvPicPr>
          <p:cNvPr id="5" name="Рисунок 4" descr="p94_img_91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366" y="1772816"/>
            <a:ext cx="3084187" cy="2312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94_p1010170pd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780" y="1871624"/>
            <a:ext cx="3130552" cy="2151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74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512489"/>
            <a:ext cx="3816423" cy="2146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9473.JPG"/>
          <p:cNvPicPr>
            <a:picLocks noChangeAspect="1"/>
          </p:cNvPicPr>
          <p:nvPr/>
        </p:nvPicPr>
        <p:blipFill>
          <a:blip r:embed="rId5" cstate="print"/>
          <a:srcRect l="7282" r="8974"/>
          <a:stretch>
            <a:fillRect/>
          </a:stretch>
        </p:blipFill>
        <p:spPr>
          <a:xfrm>
            <a:off x="4355976" y="4437112"/>
            <a:ext cx="414046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75856" y="2276872"/>
            <a:ext cx="2664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Усть-Таркские детские сады</a:t>
            </a: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«Колосок»</a:t>
            </a: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«Солнышко» </a:t>
            </a:r>
          </a:p>
        </p:txBody>
      </p:sp>
    </p:spTree>
    <p:extLst>
      <p:ext uri="{BB962C8B-B14F-4D97-AF65-F5344CB8AC3E}">
        <p14:creationId xmlns:p14="http://schemas.microsoft.com/office/powerpoint/2010/main" val="8259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59046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Дошкольное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20688"/>
            <a:ext cx="8604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99"/>
                </a:solidFill>
              </a:rPr>
              <a:t>Стажировочная площадка  по краеведческому образованию</a:t>
            </a:r>
          </a:p>
          <a:p>
            <a:pPr algn="ctr"/>
            <a:r>
              <a:rPr lang="ru-RU" sz="2400" b="1" i="1" dirty="0" smtClean="0">
                <a:solidFill>
                  <a:srgbClr val="000099"/>
                </a:solidFill>
              </a:rPr>
              <a:t>«Новая Сибирь – мой край родной»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9872" y="2276872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Усть-Таркский детский сад</a:t>
            </a: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</a:rPr>
              <a:t>«Солнышко» </a:t>
            </a:r>
          </a:p>
        </p:txBody>
      </p:sp>
      <p:pic>
        <p:nvPicPr>
          <p:cNvPr id="8" name="Рисунок 7" descr="Рисунок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1484784"/>
            <a:ext cx="1872208" cy="2588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365104"/>
            <a:ext cx="3844951" cy="2164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Рисунок1.jpg"/>
          <p:cNvPicPr>
            <a:picLocks noChangeAspect="1"/>
          </p:cNvPicPr>
          <p:nvPr/>
        </p:nvPicPr>
        <p:blipFill>
          <a:blip r:embed="rId4" cstate="print"/>
          <a:srcRect b="23404"/>
          <a:stretch>
            <a:fillRect/>
          </a:stretch>
        </p:blipFill>
        <p:spPr>
          <a:xfrm>
            <a:off x="539552" y="1484784"/>
            <a:ext cx="290089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шш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19" y="4365104"/>
            <a:ext cx="4112507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366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260648"/>
            <a:ext cx="64442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</a:p>
          <a:p>
            <a:pPr algn="ctr"/>
            <a:endParaRPr lang="ru-RU" sz="2800" b="1" i="1" cap="all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4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Численность обучающихся</a:t>
            </a:r>
            <a:endParaRPr lang="ru-RU" sz="2400" b="1" i="1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" name="Рисунок 9" descr="IMG_05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700808"/>
            <a:ext cx="4032448" cy="26882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9" name="Группа 8"/>
          <p:cNvGrpSpPr/>
          <p:nvPr/>
        </p:nvGrpSpPr>
        <p:grpSpPr>
          <a:xfrm>
            <a:off x="3419872" y="2996952"/>
            <a:ext cx="5509120" cy="3600400"/>
            <a:chOff x="3703870" y="3097763"/>
            <a:chExt cx="5941168" cy="4104456"/>
          </a:xfrm>
        </p:grpSpPr>
        <p:graphicFrame>
          <p:nvGraphicFramePr>
            <p:cNvPr id="8" name="Диаграмма 7"/>
            <p:cNvGraphicFramePr/>
            <p:nvPr>
              <p:extLst/>
            </p:nvPr>
          </p:nvGraphicFramePr>
          <p:xfrm>
            <a:off x="3703870" y="3097763"/>
            <a:ext cx="5941168" cy="41044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7897249" y="4411189"/>
              <a:ext cx="1080121" cy="631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000" b="1" cap="all" dirty="0" smtClean="0">
                  <a:solidFill>
                    <a:schemeClr val="tx2">
                      <a:lumMod val="75000"/>
                    </a:schemeClr>
                  </a:solidFill>
                </a:rPr>
                <a:t>1320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543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88640"/>
            <a:ext cx="5149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  <a:endParaRPr lang="ru-RU" sz="2600" b="1" i="1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059832" y="4509120"/>
          <a:ext cx="5112568" cy="39624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3888432"/>
                <a:gridCol w="122413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baseline="0" dirty="0" smtClean="0"/>
                        <a:t>МБОУ  Усть-Таркская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 descr="IMG_78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836712"/>
            <a:ext cx="5328591" cy="3552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52936"/>
            <a:ext cx="2051720" cy="205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979712" y="5589240"/>
          <a:ext cx="4752528" cy="39624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3240360"/>
                <a:gridCol w="151216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МБОУ</a:t>
                      </a:r>
                      <a:r>
                        <a:rPr lang="ru-RU" sz="2000" b="1" baseline="0" dirty="0" smtClean="0"/>
                        <a:t> Усть-Таркская СОШ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 descr="79da2f799458f241c3b06fab182ae0c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725144"/>
            <a:ext cx="1512168" cy="18969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24450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-612576" y="980728"/>
          <a:ext cx="432048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54005215"/>
              </p:ext>
            </p:extLst>
          </p:nvPr>
        </p:nvGraphicFramePr>
        <p:xfrm>
          <a:off x="-756592" y="3429000"/>
          <a:ext cx="453650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260648"/>
            <a:ext cx="5580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cap="all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ОБЩЕЕ образование</a:t>
            </a:r>
            <a:endParaRPr lang="ru-RU" sz="2800" b="1" i="1" cap="all" dirty="0">
              <a:solidFill>
                <a:schemeClr val="tx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47864" y="422108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 аттестат за курс </a:t>
            </a:r>
            <a:r>
              <a:rPr lang="ru-RU" sz="2400" b="1" i="1" u="sng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основного</a:t>
            </a:r>
            <a:r>
              <a:rPr lang="ru-RU" sz="24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общего образования  </a:t>
            </a:r>
            <a:endParaRPr lang="ru-RU" sz="2400" i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148478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 аттестат за курс </a:t>
            </a:r>
            <a:r>
              <a:rPr lang="ru-RU" sz="2400" b="1" i="1" u="sng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среднего</a:t>
            </a:r>
            <a:r>
              <a:rPr lang="ru-RU" sz="2400" b="1" i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общего образования  </a:t>
            </a:r>
            <a:endParaRPr lang="ru-RU" sz="2400" i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410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600" b="1" i="1" cap="all" dirty="0" smtClean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8449</TotalTime>
  <Words>1193</Words>
  <Application>Microsoft Office PowerPoint</Application>
  <PresentationFormat>Экран (4:3)</PresentationFormat>
  <Paragraphs>457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7" baseType="lpstr">
      <vt:lpstr>Arial Unicode MS</vt:lpstr>
      <vt:lpstr>Arial</vt:lpstr>
      <vt:lpstr>Arial Black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Положение муниципального образования  в рейтинге муниципальных районов</vt:lpstr>
      <vt:lpstr>Презентация PowerPoint</vt:lpstr>
      <vt:lpstr>2023 г. – МКОУ Камышевская СОШ, МКОУ Новосилишинская СОШ,                  МБОУ Усть-Таркская СОШ, МКОУ Ново-Никольская сош, МКОУ Богословская ООШ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Балыкова Т.С</cp:lastModifiedBy>
  <cp:revision>216</cp:revision>
  <dcterms:created xsi:type="dcterms:W3CDTF">2018-08-22T09:16:02Z</dcterms:created>
  <dcterms:modified xsi:type="dcterms:W3CDTF">2023-11-20T07:31:12Z</dcterms:modified>
</cp:coreProperties>
</file>