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901" r:id="rId2"/>
    <p:sldMasterId id="2147483914" r:id="rId3"/>
  </p:sldMasterIdLst>
  <p:notesMasterIdLst>
    <p:notesMasterId r:id="rId29"/>
  </p:notesMasterIdLst>
  <p:handoutMasterIdLst>
    <p:handoutMasterId r:id="rId30"/>
  </p:handoutMasterIdLst>
  <p:sldIdLst>
    <p:sldId id="560" r:id="rId4"/>
    <p:sldId id="913" r:id="rId5"/>
    <p:sldId id="951" r:id="rId6"/>
    <p:sldId id="952" r:id="rId7"/>
    <p:sldId id="915" r:id="rId8"/>
    <p:sldId id="953" r:id="rId9"/>
    <p:sldId id="955" r:id="rId10"/>
    <p:sldId id="956" r:id="rId11"/>
    <p:sldId id="957" r:id="rId12"/>
    <p:sldId id="958" r:id="rId13"/>
    <p:sldId id="959" r:id="rId14"/>
    <p:sldId id="960" r:id="rId15"/>
    <p:sldId id="961" r:id="rId16"/>
    <p:sldId id="962" r:id="rId17"/>
    <p:sldId id="963" r:id="rId18"/>
    <p:sldId id="964" r:id="rId19"/>
    <p:sldId id="965" r:id="rId20"/>
    <p:sldId id="966" r:id="rId21"/>
    <p:sldId id="967" r:id="rId22"/>
    <p:sldId id="968" r:id="rId23"/>
    <p:sldId id="969" r:id="rId24"/>
    <p:sldId id="970" r:id="rId25"/>
    <p:sldId id="971" r:id="rId26"/>
    <p:sldId id="972" r:id="rId27"/>
    <p:sldId id="973" r:id="rId28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77838" indent="-20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57263" indent="-428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436688" indent="-650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914525" indent="-857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76" userDrawn="1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pos="6091">
          <p15:clr>
            <a:srgbClr val="A4A3A4"/>
          </p15:clr>
        </p15:guide>
        <p15:guide id="5" pos="353">
          <p15:clr>
            <a:srgbClr val="A4A3A4"/>
          </p15:clr>
        </p15:guide>
        <p15:guide id="6" pos="4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7C3"/>
    <a:srgbClr val="969696"/>
    <a:srgbClr val="808080"/>
    <a:srgbClr val="44D8B5"/>
    <a:srgbClr val="FFFFCC"/>
    <a:srgbClr val="23A989"/>
    <a:srgbClr val="9DEBD8"/>
    <a:srgbClr val="C0F2E6"/>
    <a:srgbClr val="1C886E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9" autoAdjust="0"/>
    <p:restoredTop sz="90580" autoAdjust="0"/>
  </p:normalViewPr>
  <p:slideViewPr>
    <p:cSldViewPr snapToObjects="1" showGuides="1">
      <p:cViewPr>
        <p:scale>
          <a:sx n="100" d="100"/>
          <a:sy n="100" d="100"/>
        </p:scale>
        <p:origin x="1854" y="450"/>
      </p:cViewPr>
      <p:guideLst>
        <p:guide orient="horz" pos="323"/>
        <p:guide pos="376"/>
        <p:guide orient="horz" pos="663"/>
        <p:guide pos="6091"/>
        <p:guide pos="353"/>
        <p:guide pos="4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09" d="100"/>
          <a:sy n="109" d="100"/>
        </p:scale>
        <p:origin x="4400" y="1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tsykAS\Downloads\&#1059;&#1089;&#1090;&#1100;-&#1058;&#1072;&#1088;&#1082;&#1072;\&#1053;&#1072;&#1089;&#1077;&#1083;&#1077;&#1085;&#1080;&#1077;%20&#1085;&#1072;%2001.01.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 факт'!$P$7</c:f>
              <c:strCache>
                <c:ptCount val="1"/>
                <c:pt idx="0">
                  <c:v>Человек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'2021 факт'!$Q$6:$S$6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'2021 факт'!$Q$7:$S$7</c:f>
              <c:numCache>
                <c:formatCode>General</c:formatCode>
                <c:ptCount val="3"/>
                <c:pt idx="0">
                  <c:v>11104</c:v>
                </c:pt>
                <c:pt idx="1">
                  <c:v>10000</c:v>
                </c:pt>
                <c:pt idx="2">
                  <c:v>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66-449E-AE1B-ABEEA132B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638952"/>
        <c:axId val="267639344"/>
      </c:barChart>
      <c:catAx>
        <c:axId val="26763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639344"/>
        <c:crosses val="autoZero"/>
        <c:auto val="1"/>
        <c:lblAlgn val="ctr"/>
        <c:lblOffset val="100"/>
        <c:noMultiLvlLbl val="0"/>
      </c:catAx>
      <c:valAx>
        <c:axId val="26763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Человек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63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85000"/>
      </a:schemeClr>
    </a:solidFill>
    <a:ln w="12700"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Всего ДТП</c:v>
                </c:pt>
                <c:pt idx="1">
                  <c:v>Погибло, чел.</c:v>
                </c:pt>
                <c:pt idx="2">
                  <c:v>Ранено, чел. 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CB-8149-A620-286DD22C7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639736"/>
        <c:axId val="267640128"/>
      </c:barChart>
      <c:catAx>
        <c:axId val="26763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640128"/>
        <c:crosses val="autoZero"/>
        <c:auto val="1"/>
        <c:lblAlgn val="ctr"/>
        <c:lblOffset val="100"/>
        <c:noMultiLvlLbl val="0"/>
      </c:catAx>
      <c:valAx>
        <c:axId val="26764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639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Лист1!$B$4:$D$4</c:f>
              <c:strCache>
                <c:ptCount val="3"/>
                <c:pt idx="0">
                  <c:v>Всего ДТП</c:v>
                </c:pt>
                <c:pt idx="1">
                  <c:v>Погибло, чел.</c:v>
                </c:pt>
                <c:pt idx="2">
                  <c:v>Ранено, чел. 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1D-AC4A-944B-51C4B8674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717576"/>
        <c:axId val="216718752"/>
      </c:barChart>
      <c:catAx>
        <c:axId val="21671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18752"/>
        <c:crosses val="autoZero"/>
        <c:auto val="1"/>
        <c:lblAlgn val="ctr"/>
        <c:lblOffset val="100"/>
        <c:noMultiLvlLbl val="0"/>
      </c:catAx>
      <c:valAx>
        <c:axId val="21671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1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Лист1!$B$7:$D$7</c:f>
              <c:strCache>
                <c:ptCount val="3"/>
                <c:pt idx="0">
                  <c:v>Всего ДТП</c:v>
                </c:pt>
                <c:pt idx="1">
                  <c:v>Погибло, чел.</c:v>
                </c:pt>
                <c:pt idx="2">
                  <c:v>Ранено, чел. 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C9-BC4A-B7F7-FD8E3F23C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806048"/>
        <c:axId val="318806440"/>
      </c:barChart>
      <c:catAx>
        <c:axId val="31880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806440"/>
        <c:crosses val="autoZero"/>
        <c:auto val="1"/>
        <c:lblAlgn val="ctr"/>
        <c:lblOffset val="100"/>
        <c:noMultiLvlLbl val="0"/>
      </c:catAx>
      <c:valAx>
        <c:axId val="31880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80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D11C47-5DB8-4D1C-BCCC-4FA58541CC59}" type="datetimeFigureOut">
              <a:rPr lang="ru-RU"/>
              <a:pPr>
                <a:defRPr/>
              </a:pPr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C6E058-88E3-4DDA-A77F-B13BD2F67E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109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36F82F-F482-47FD-A9F2-F2C48F210E2A}" type="datetimeFigureOut">
              <a:rPr lang="ru-RU"/>
              <a:pPr>
                <a:defRPr/>
              </a:pPr>
              <a:t>09.07.2021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96D04D-6E08-4206-9C26-3ABABD9309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832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2588" y="958626"/>
            <a:ext cx="9034908" cy="5494709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spcAft>
                <a:spcPts val="600"/>
              </a:spcAft>
              <a:buNone/>
              <a:defRPr sz="1800">
                <a:latin typeface="+mn-lt"/>
              </a:defRPr>
            </a:lvl1pPr>
            <a:lvl2pPr algn="just"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2pPr>
            <a:lvl3pPr algn="just"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3pPr>
            <a:lvl4pPr algn="just"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4pPr>
            <a:lvl5pPr algn="just"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378395" y="0"/>
            <a:ext cx="9056345" cy="962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4E8791E-3DAA-429D-8CB4-0393898CD0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455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6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0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5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02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0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85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41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2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  <a:prstGeom prst="rect">
            <a:avLst/>
          </a:prstGeom>
        </p:spPr>
        <p:txBody>
          <a:bodyPr lIns="83969" tIns="41985" rIns="83969" bIns="41985"/>
          <a:lstStyle>
            <a:lvl1pPr marL="0" indent="0" algn="ctr">
              <a:buNone/>
              <a:defRPr/>
            </a:lvl1pPr>
            <a:lvl2pPr marL="478919" indent="0" algn="ctr">
              <a:buNone/>
              <a:defRPr/>
            </a:lvl2pPr>
            <a:lvl3pPr marL="957838" indent="0" algn="ctr">
              <a:buNone/>
              <a:defRPr/>
            </a:lvl3pPr>
            <a:lvl4pPr marL="1436757" indent="0" algn="ctr">
              <a:buNone/>
              <a:defRPr/>
            </a:lvl4pPr>
            <a:lvl5pPr marL="1915677" indent="0" algn="ctr">
              <a:buNone/>
              <a:defRPr/>
            </a:lvl5pPr>
            <a:lvl6pPr marL="2394596" indent="0" algn="ctr">
              <a:buNone/>
              <a:defRPr/>
            </a:lvl6pPr>
            <a:lvl7pPr marL="2873515" indent="0" algn="ctr">
              <a:buNone/>
              <a:defRPr/>
            </a:lvl7pPr>
            <a:lvl8pPr marL="3352434" indent="0" algn="ctr">
              <a:buNone/>
              <a:defRPr/>
            </a:lvl8pPr>
            <a:lvl9pPr marL="383135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40613" y="6245225"/>
            <a:ext cx="23129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55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64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26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4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9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6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66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8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7879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F53B4-BCE2-454C-859E-D97DDD7055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51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9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4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6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4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2513" y="6589713"/>
            <a:ext cx="836612" cy="242887"/>
          </a:xfrm>
          <a:prstGeom prst="rect">
            <a:avLst/>
          </a:prstGeom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6987C3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86F53B4-BCE2-454C-859E-D97DDD7055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-3175"/>
            <a:ext cx="9906000" cy="973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4345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5pPr>
      <a:lvl6pPr marL="478908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816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724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5631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77875" indent="-29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96975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74813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154238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91A9-9183-3645-86AC-5236E17DCF49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1AC6-F009-4541-AA5E-D94ED84B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4F8F8-75D0-B941-96B6-FA081038FC24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A156-6E6C-4A42-A4CD-6F85D0F0E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2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456892"/>
            <a:ext cx="9906000" cy="17526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596516" y="5430838"/>
            <a:ext cx="10118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400" b="1" dirty="0">
                <a:solidFill>
                  <a:schemeClr val="bg1"/>
                </a:solidFill>
                <a:cs typeface="Arial" charset="0"/>
              </a:rPr>
              <a:t>19.07.2018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0896" y="619666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itchFamily="34" charset="0"/>
              </a:rPr>
              <a:t>2021 г.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375" y="2598191"/>
            <a:ext cx="9906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78908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0" dirty="0">
                <a:latin typeface="Century Gothic" pitchFamily="34" charset="0"/>
              </a:rPr>
              <a:t>Комплексная схема организации дорожного </a:t>
            </a:r>
          </a:p>
          <a:p>
            <a:r>
              <a:rPr lang="ru-RU" sz="2400" b="0" dirty="0">
                <a:latin typeface="Century Gothic" pitchFamily="34" charset="0"/>
              </a:rPr>
              <a:t>движения (КСОДД) на территории Усть-Таркского района Новосибирской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Оценка финансирования деятельности по организации дорожного движения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029682"/>
              </p:ext>
            </p:extLst>
          </p:nvPr>
        </p:nvGraphicFramePr>
        <p:xfrm>
          <a:off x="794328" y="981099"/>
          <a:ext cx="8317344" cy="187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0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4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2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2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 Gothic" panose="020B0502020202020204" pitchFamily="34" charset="0"/>
                        </a:rPr>
                        <a:t>Дорожное хозяйство (дорожные фонды)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entury Gothic" panose="020B0502020202020204" pitchFamily="34" charset="0"/>
                        </a:rPr>
                        <a:t>18 384,5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entury Gothic" panose="020B0502020202020204" pitchFamily="34" charset="0"/>
                        </a:rPr>
                        <a:t>18 415,1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entury Gothic" panose="020B0502020202020204" pitchFamily="34" charset="0"/>
                        </a:rPr>
                        <a:t>17 530,0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 Gothic" panose="020B0502020202020204" pitchFamily="34" charset="0"/>
                        </a:rPr>
                        <a:t>Содержание дорог в поселениях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 Gothic" panose="020B0502020202020204" pitchFamily="34" charset="0"/>
                        </a:rPr>
                        <a:t>2 558,9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entury Gothic" panose="020B0502020202020204" pitchFamily="34" charset="0"/>
                        </a:rPr>
                        <a:t>2 653,1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entury Gothic" panose="020B0502020202020204" pitchFamily="34" charset="0"/>
                        </a:rPr>
                        <a:t>2 748,4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7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 Gothic" panose="020B0502020202020204" pitchFamily="34" charset="0"/>
                        </a:rPr>
                        <a:t>Реализацию мероприятий государственной программы Новосибирской области "Развитие автомобильных дорог регионального, межмуниципального и местного значения в Новосибирской области"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entury Gothic" panose="020B0502020202020204" pitchFamily="34" charset="0"/>
                        </a:rPr>
                        <a:t>15 825,6</a:t>
                      </a:r>
                      <a:endParaRPr lang="ru-RU" sz="16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 Gothic" panose="020B0502020202020204" pitchFamily="34" charset="0"/>
                        </a:rPr>
                        <a:t>15 762,0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 Gothic" panose="020B0502020202020204" pitchFamily="34" charset="0"/>
                        </a:rPr>
                        <a:t>14 781,6</a:t>
                      </a:r>
                      <a:endParaRPr lang="ru-RU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4548" y="3046994"/>
            <a:ext cx="94690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Учитывая внесение изменений с 1 января 2019 года целесообразно на текущий период 2021 года и плановые периоды 2022-2023 предусмотреть перераспределение денежных средств из дорожного фонда с учетом увеличение денежных средств на:</a:t>
            </a:r>
            <a:endParaRPr lang="ru-RU" sz="1600" dirty="0">
              <a:latin typeface="Century Gothic" panose="020B0502020202020204" pitchFamily="34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- установка комплексов фото-</a:t>
            </a:r>
            <a:r>
              <a:rPr lang="ru-RU" sz="1600" dirty="0" err="1">
                <a:latin typeface="Century Gothic" panose="020B0502020202020204" pitchFamily="34" charset="0"/>
                <a:ea typeface="Calibri" panose="020F0502020204030204" pitchFamily="34" charset="0"/>
              </a:rPr>
              <a:t>видеофиксации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;</a:t>
            </a:r>
            <a:endParaRPr lang="ru-RU" sz="1600" dirty="0">
              <a:latin typeface="Century Gothic" panose="020B0502020202020204" pitchFamily="34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- обустройство тротуаров;</a:t>
            </a:r>
            <a:endParaRPr lang="ru-RU" sz="1600" dirty="0">
              <a:latin typeface="Century Gothic" panose="020B0502020202020204" pitchFamily="34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- обустройство дорожных ограждений;</a:t>
            </a:r>
            <a:endParaRPr lang="ru-RU" sz="1600" dirty="0">
              <a:latin typeface="Century Gothic" panose="020B0502020202020204" pitchFamily="34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- обустройство освещения в населенных пунктах;</a:t>
            </a:r>
            <a:endParaRPr lang="ru-RU" sz="1600" dirty="0">
              <a:latin typeface="Century Gothic" panose="020B0502020202020204" pitchFamily="34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- нанесение дорожной разметки термопластиком</a:t>
            </a:r>
            <a:endParaRPr lang="ru-RU" sz="1600" dirty="0">
              <a:latin typeface="Century Gothic" panose="020B0502020202020204" pitchFamily="34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- мероприятия, направленные на успокоение движения.</a:t>
            </a:r>
            <a:endParaRPr lang="ru-RU" sz="16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983F7887-490D-504E-9F3B-BD23D96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0613" y="6245225"/>
            <a:ext cx="2312987" cy="476250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8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Обследование сети дорог территории, в отношении которой осуществляется разработка КСОДД, в целях определения основных параметров дорожного движения</a:t>
            </a:r>
          </a:p>
        </p:txBody>
      </p:sp>
      <p:pic>
        <p:nvPicPr>
          <p:cNvPr id="9217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4" y="1015623"/>
            <a:ext cx="5040560" cy="57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Рисунок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049463"/>
            <a:ext cx="2616200" cy="1417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21345" y="5086350"/>
            <a:ext cx="123825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700" y="3467100"/>
            <a:ext cx="2124075" cy="2305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622550" y="2035025"/>
            <a:ext cx="752475" cy="3038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69818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1488"/>
              </p:ext>
            </p:extLst>
          </p:nvPr>
        </p:nvGraphicFramePr>
        <p:xfrm>
          <a:off x="4592960" y="1520788"/>
          <a:ext cx="5313040" cy="4505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8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3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8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3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Описание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Широта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Долгота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Пересечение 50К-20 Усть-Тарка - Татарск и ул. Комсомольская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55.569775250080234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75.66958938986782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Пересечение 50К-20 Усть-Тарка - Татарск и ул. Речная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55.54676487903701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75.73409115225746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Пересечение 50К-20 Усть-Тарка - Татарск и ул. Лесная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55.57568984132827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75.7020119324386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Пересечение 50К-20 Усть-Тарка - Татарск и 50Н-2822 "162 км а/д "К-22" - </a:t>
                      </a:r>
                      <a:r>
                        <a:rPr lang="ru-RU" sz="800" dirty="0" err="1">
                          <a:effectLst/>
                          <a:latin typeface="Century Gothic" panose="020B0502020202020204" pitchFamily="34" charset="0"/>
                        </a:rPr>
                        <a:t>Камышево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55.57610923895131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75.71808372885617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Пересечение ул. Речная и 50Н-0712 "16 км а/д "Н-0704" - Михайловка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55.559785886903825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75.70660387427229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Пересечение 50К-20 Усть-Тарка - Татарск и  50Н-2801  194 км а/д "К-22" - Козино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55.563130144378555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75.59426223189021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Пересечение 50К-22 Куйбышев - Венгерово - гр. Омской области (старый Московский тракт) и ул. Ленина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55.624365067195505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75.31109967194193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Пересечение 50К-22 Куйбышев - Венгерово - гр. Омской области (старый Московский тракт) и ул. Ленина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55.61217322170261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75.28221764526985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Съезд к с. Кушаги с а/д 50К-20 Усть-Тарка - Татарск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55.66531416065037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75.75189029127674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Съезд к с. </a:t>
                      </a:r>
                      <a:r>
                        <a:rPr lang="ru-RU" sz="800" dirty="0" err="1">
                          <a:effectLst/>
                          <a:latin typeface="Century Gothic" panose="020B0502020202020204" pitchFamily="34" charset="0"/>
                        </a:rPr>
                        <a:t>Редькино</a:t>
                      </a: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 с а/д 50К-20 Усть-Тарка - Татарск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55.712926321283476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75.79502021223813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Пересечение 50Н-2802 186 км а/д "К-22" - Петрово (в гр. района)  и Н-2804 24 км а/д "Н-2802" - Новоникольск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55.755325760275845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75.87334071547106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Пересечение Н-2808 36 км а/д "Н-2806" - Новосилиш - Октябрьский  и 186 км а/д "К-22" - Петрово (в гр. района) 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55.852462798241575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76.10278106372058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2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Съезд к с. Майские от а/д 186 км а/д "К-22" - Петрово (в гр. района) 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55.85173857196482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76.1150548521724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6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3F7887-490D-504E-9F3B-BD23D96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487DA41-17B0-7145-8ADC-28414B431CAA}"/>
              </a:ext>
            </a:extLst>
          </p:cNvPr>
          <p:cNvSpPr/>
          <p:nvPr/>
        </p:nvSpPr>
        <p:spPr>
          <a:xfrm>
            <a:off x="0" y="2852936"/>
            <a:ext cx="9906000" cy="846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Характеристика существующей дорожно-транспортной ситуации</a:t>
            </a:r>
            <a:endParaRPr lang="ru-RU" altLang="ru-RU" b="1" kern="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9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A15B60-CF3C-A348-88D5-6F826B29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9396449-80AC-194F-9AAF-2F25BAF868E7}"/>
              </a:ext>
            </a:extLst>
          </p:cNvPr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Разделение движения ТС на однородные группы в зависимости от категорий ТС, скорости и направления движения, распределение их по времени движения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25AB9EB-8DEB-3B4E-84CC-A972D78986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32756"/>
            <a:ext cx="6336704" cy="46589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270D012-1BC8-A54F-A0F4-433078859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7404"/>
              </p:ext>
            </p:extLst>
          </p:nvPr>
        </p:nvGraphicFramePr>
        <p:xfrm>
          <a:off x="5933725" y="2708920"/>
          <a:ext cx="3810105" cy="2484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1178">
                  <a:extLst>
                    <a:ext uri="{9D8B030D-6E8A-4147-A177-3AD203B41FA5}">
                      <a16:colId xmlns:a16="http://schemas.microsoft.com/office/drawing/2014/main" xmlns="" val="1922246151"/>
                    </a:ext>
                  </a:extLst>
                </a:gridCol>
                <a:gridCol w="1568927">
                  <a:extLst>
                    <a:ext uri="{9D8B030D-6E8A-4147-A177-3AD203B41FA5}">
                      <a16:colId xmlns:a16="http://schemas.microsoft.com/office/drawing/2014/main" xmlns="" val="3624304419"/>
                    </a:ext>
                  </a:extLst>
                </a:gridCol>
              </a:tblGrid>
              <a:tr h="140870"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Адрес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№ дорожного знака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8776823"/>
                  </a:ext>
                </a:extLst>
              </a:tr>
              <a:tr h="426074"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Пересечение ул. Московской и ул. Комсомольской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5748964"/>
                  </a:ext>
                </a:extLst>
              </a:tr>
              <a:tr h="426074"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Пересечение ул. Транспортной и а/д 50К-22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5281570"/>
                  </a:ext>
                </a:extLst>
              </a:tr>
              <a:tr h="213037"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Пересечение ул. Ленина и а/д 50К-22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4353523"/>
                  </a:ext>
                </a:extLst>
              </a:tr>
              <a:tr h="213037"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Пересечение ул. Ленина и а/д 50К-22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5337381"/>
                  </a:ext>
                </a:extLst>
              </a:tr>
              <a:tr h="426074"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Пересечение ул. Дзержинского и а/д 50К-20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820400"/>
                  </a:ext>
                </a:extLst>
              </a:tr>
              <a:tr h="426074"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Пересечение ул. Чапаева и а/д 50К-20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9639112"/>
                  </a:ext>
                </a:extLst>
              </a:tr>
              <a:tr h="213037"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Пересечение ул. Речной и а/д 50К-20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33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0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8EE9276-4400-C240-8006-6297AAE6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243037-FA3E-AE44-8314-36963656DC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2" y="836712"/>
            <a:ext cx="4025862" cy="29448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1B163A8-26F7-274E-8CDD-A2482C4BA5EF}"/>
              </a:ext>
            </a:extLst>
          </p:cNvPr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инфраструктуры в целях обеспечения движения пешеходов и велосипедистов, в том числе строительству и обустройству пешеходных переходов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FFA06A-34E6-4B43-85C7-FE655BF74C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2" y="3781598"/>
            <a:ext cx="4025863" cy="29249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90212F12-FADB-4E47-B6EA-259A1E8E2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54085"/>
              </p:ext>
            </p:extLst>
          </p:nvPr>
        </p:nvGraphicFramePr>
        <p:xfrm>
          <a:off x="3861458" y="1586039"/>
          <a:ext cx="5892142" cy="4409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383">
                  <a:extLst>
                    <a:ext uri="{9D8B030D-6E8A-4147-A177-3AD203B41FA5}">
                      <a16:colId xmlns:a16="http://schemas.microsoft.com/office/drawing/2014/main" xmlns="" val="879702502"/>
                    </a:ext>
                  </a:extLst>
                </a:gridCol>
                <a:gridCol w="2195412">
                  <a:extLst>
                    <a:ext uri="{9D8B030D-6E8A-4147-A177-3AD203B41FA5}">
                      <a16:colId xmlns:a16="http://schemas.microsoft.com/office/drawing/2014/main" xmlns="" val="4232233473"/>
                    </a:ext>
                  </a:extLst>
                </a:gridCol>
                <a:gridCol w="1811245">
                  <a:extLst>
                    <a:ext uri="{9D8B030D-6E8A-4147-A177-3AD203B41FA5}">
                      <a16:colId xmlns:a16="http://schemas.microsoft.com/office/drawing/2014/main" xmlns="" val="3581312599"/>
                    </a:ext>
                  </a:extLst>
                </a:gridCol>
                <a:gridCol w="756551">
                  <a:extLst>
                    <a:ext uri="{9D8B030D-6E8A-4147-A177-3AD203B41FA5}">
                      <a16:colId xmlns:a16="http://schemas.microsoft.com/office/drawing/2014/main" xmlns="" val="1257450752"/>
                    </a:ext>
                  </a:extLst>
                </a:gridCol>
                <a:gridCol w="756551">
                  <a:extLst>
                    <a:ext uri="{9D8B030D-6E8A-4147-A177-3AD203B41FA5}">
                      <a16:colId xmlns:a16="http://schemas.microsoft.com/office/drawing/2014/main" xmlns="" val="23648967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Улица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Мероприятие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Сценарий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Срок реализации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1388271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8152502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ул. Комсомольская (д. 206 – д.89)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 1,400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28257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ул. Комсомольская (д. 25 – пересечение с ул. Чапаева)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 0,416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2761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ул. Дзержинского (д. 27 – д. 59)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–0,500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79077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от ул. Зеленой до ЦРБ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–0,540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4381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ул. Речная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 1,1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0066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ул. Ленина 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 1,2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4765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ул. Кооперативная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 0,492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9036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ул. Лесная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 0,660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2091097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с. Еланка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73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ул. Ленина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 0,960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496826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с. Щербаки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5626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Кооперативная ул.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 0,930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4119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Большевистская ул.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 0,770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7112364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с. Яркуль-Матюшино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338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от остановки ПТОП до ул. Центральная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 0,300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до 2036 года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35471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с. Козино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3659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ул. Школьная (от ул. Мира до ул. Гагарина)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Транспортно-пешеходные – 0,950 км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3637454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487EF55-BDB7-9B4E-B2ED-C4BDE707C835}"/>
              </a:ext>
            </a:extLst>
          </p:cNvPr>
          <p:cNvSpPr/>
          <p:nvPr/>
        </p:nvSpPr>
        <p:spPr>
          <a:xfrm>
            <a:off x="4831813" y="3199963"/>
            <a:ext cx="24237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4E2A094-62D6-6441-B000-82D2D17BD376}"/>
              </a:ext>
            </a:extLst>
          </p:cNvPr>
          <p:cNvSpPr/>
          <p:nvPr/>
        </p:nvSpPr>
        <p:spPr>
          <a:xfrm>
            <a:off x="4556956" y="1169341"/>
            <a:ext cx="6084676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по развитию пешеходных тротуаров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3EF1C3-B2A6-6A44-9597-F0C99F9B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71D34F4-4794-FF48-8535-F9AD2BCA0B19}"/>
              </a:ext>
            </a:extLst>
          </p:cNvPr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инфраструктуры в целях обеспечения движения пешеходов и велосипедистов, в том числе строительству и обустройству пешеходных переходов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8BCB1F-F0FD-1348-88CD-9F5DDC8765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72716"/>
            <a:ext cx="4025862" cy="294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14B34C-5AB6-624B-AF22-1460BD9E97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8" y="3825044"/>
            <a:ext cx="4025862" cy="29448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B8BCE8-85DF-4B43-A64F-21A5218D1DFA}"/>
              </a:ext>
            </a:extLst>
          </p:cNvPr>
          <p:cNvSpPr/>
          <p:nvPr/>
        </p:nvSpPr>
        <p:spPr>
          <a:xfrm>
            <a:off x="4735258" y="974235"/>
            <a:ext cx="4212468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по развитию пешеходных переходов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EE5919BF-6BF2-6C4A-9031-42CBCAD49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48728"/>
              </p:ext>
            </p:extLst>
          </p:nvPr>
        </p:nvGraphicFramePr>
        <p:xfrm>
          <a:off x="3955332" y="1400213"/>
          <a:ext cx="5798268" cy="481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450">
                  <a:extLst>
                    <a:ext uri="{9D8B030D-6E8A-4147-A177-3AD203B41FA5}">
                      <a16:colId xmlns:a16="http://schemas.microsoft.com/office/drawing/2014/main" xmlns="" val="3693839524"/>
                    </a:ext>
                  </a:extLst>
                </a:gridCol>
                <a:gridCol w="2160434">
                  <a:extLst>
                    <a:ext uri="{9D8B030D-6E8A-4147-A177-3AD203B41FA5}">
                      <a16:colId xmlns:a16="http://schemas.microsoft.com/office/drawing/2014/main" xmlns="" val="2276228107"/>
                    </a:ext>
                  </a:extLst>
                </a:gridCol>
                <a:gridCol w="1616106">
                  <a:extLst>
                    <a:ext uri="{9D8B030D-6E8A-4147-A177-3AD203B41FA5}">
                      <a16:colId xmlns:a16="http://schemas.microsoft.com/office/drawing/2014/main" xmlns="" val="24212732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11390100"/>
                    </a:ext>
                  </a:extLst>
                </a:gridCol>
                <a:gridCol w="863190">
                  <a:extLst>
                    <a:ext uri="{9D8B030D-6E8A-4147-A177-3AD203B41FA5}">
                      <a16:colId xmlns:a16="http://schemas.microsoft.com/office/drawing/2014/main" xmlns="" val="3883059401"/>
                    </a:ext>
                  </a:extLst>
                </a:gridCol>
              </a:tblGrid>
              <a:tr h="521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Улица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Координаты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Сценарий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Срок реализации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2932386"/>
                  </a:ext>
                </a:extLst>
              </a:tr>
              <a:tr h="1826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с. Усть-Тарка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2486517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Комсомольская (д.180)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55.569112, 75.676909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0881159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Комсомольская (д.113)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55.567933, 75.687064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48003435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Комсомольская (д. 89)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55.566506, 75.692003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30157943"/>
                  </a:ext>
                </a:extLst>
              </a:tr>
              <a:tr h="38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пересечение ул. Ленина и ул. Максима Горького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55.565738, 75.697764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62987573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пересечение ул. Ленина и ул. Чапаева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55.567226, 75.699882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54281249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Ленина (д. 39)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55.568715, 75.702993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1010208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Ленина (д. 112)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55.573464, 75.708944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9218160"/>
                  </a:ext>
                </a:extLst>
              </a:tr>
              <a:tr h="38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пересечение ул. Дзержинского и ул. Зеленой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55.570840, 75.715812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2869127"/>
                  </a:ext>
                </a:extLst>
              </a:tr>
              <a:tr h="38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пересечение ул. Комсомольской, ул. Чапаева и ул. Речной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55.559833, 75.706595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4273773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Лесная (д. 19)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55.579126, 75.696192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4174705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Лесная (д. 2)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55.575942, 75.707408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018720"/>
                  </a:ext>
                </a:extLst>
              </a:tr>
              <a:tr h="1826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с. Щербаки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2918923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Кооперативная ул. (д.2а)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55.546785, 75.671837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5475979"/>
                  </a:ext>
                </a:extLst>
              </a:tr>
              <a:tr h="1826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с. Яркуль-Матюшино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3186500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около остановки ПТОП 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55.846650, 76.105605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до 2036 года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4096711"/>
                  </a:ext>
                </a:extLst>
              </a:tr>
              <a:tr h="1826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с. Козино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4138717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Школьная (около остановки ПТОП)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55.514299, 75.487825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0450260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Школьная (школа)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55.514133, 75.493171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366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6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19D6D9-F1DC-0046-936B-7E4005A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1B3087D-D4A4-5349-A78A-B4490489C9FF}"/>
              </a:ext>
            </a:extLst>
          </p:cNvPr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инфраструктуры в целях обеспечения движения пешеходов и велосипедистов, в том числе строительству и обустройству пешеходных переходов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97D509A-F5B3-3749-9DD1-B07FB45646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4" y="836712"/>
            <a:ext cx="4031111" cy="294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9BCC27-5C11-1C4B-AFC6-985E3A95EB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4" y="3791736"/>
            <a:ext cx="4031111" cy="29420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6B6A6E1E-B44B-FF46-8297-660FB5321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98887"/>
              </p:ext>
            </p:extLst>
          </p:nvPr>
        </p:nvGraphicFramePr>
        <p:xfrm>
          <a:off x="3848944" y="2359732"/>
          <a:ext cx="5904656" cy="2270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835">
                  <a:extLst>
                    <a:ext uri="{9D8B030D-6E8A-4147-A177-3AD203B41FA5}">
                      <a16:colId xmlns:a16="http://schemas.microsoft.com/office/drawing/2014/main" xmlns="" val="2210421007"/>
                    </a:ext>
                  </a:extLst>
                </a:gridCol>
                <a:gridCol w="2150910">
                  <a:extLst>
                    <a:ext uri="{9D8B030D-6E8A-4147-A177-3AD203B41FA5}">
                      <a16:colId xmlns:a16="http://schemas.microsoft.com/office/drawing/2014/main" xmlns="" val="3414092099"/>
                    </a:ext>
                  </a:extLst>
                </a:gridCol>
                <a:gridCol w="1624715">
                  <a:extLst>
                    <a:ext uri="{9D8B030D-6E8A-4147-A177-3AD203B41FA5}">
                      <a16:colId xmlns:a16="http://schemas.microsoft.com/office/drawing/2014/main" xmlns="" val="811215806"/>
                    </a:ext>
                  </a:extLst>
                </a:gridCol>
                <a:gridCol w="802132">
                  <a:extLst>
                    <a:ext uri="{9D8B030D-6E8A-4147-A177-3AD203B41FA5}">
                      <a16:colId xmlns:a16="http://schemas.microsoft.com/office/drawing/2014/main" xmlns="" val="1523168756"/>
                    </a:ext>
                  </a:extLst>
                </a:gridCol>
                <a:gridCol w="962064">
                  <a:extLst>
                    <a:ext uri="{9D8B030D-6E8A-4147-A177-3AD203B41FA5}">
                      <a16:colId xmlns:a16="http://schemas.microsoft.com/office/drawing/2014/main" xmlns="" val="675488314"/>
                    </a:ext>
                  </a:extLst>
                </a:gridCol>
              </a:tblGrid>
              <a:tr h="537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Улица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Мероприятие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Сценарий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Срок реализации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4328870"/>
                  </a:ext>
                </a:extLst>
              </a:tr>
              <a:tr h="18851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с. Усть-Тарка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7289772"/>
                  </a:ext>
                </a:extLst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ул. Комсомольская 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Велодорожка – 2,69 км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70582406"/>
                  </a:ext>
                </a:extLst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Дзержинского до ЦРБ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Велодорожка – 2,7 км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3757285"/>
                  </a:ext>
                </a:extLst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Речная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Велодорожка – 1,1 км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36575793"/>
                  </a:ext>
                </a:extLst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от ул. Зеленой до ЦРБ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Велодорожка – 1,400 км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95143898"/>
                  </a:ext>
                </a:extLst>
              </a:tr>
              <a:tr h="18851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с. Щербаки – с. Усть-Тарка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5344141"/>
                  </a:ext>
                </a:extLst>
              </a:tr>
              <a:tr h="598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от. Остановки ПТОП в с. Щербаки до ул. Комсомольской в с. Усть-Тарка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Велодорожка – 3,3 км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3346990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3CA8AA8-E886-7E48-A2FB-6E45FE09385E}"/>
              </a:ext>
            </a:extLst>
          </p:cNvPr>
          <p:cNvSpPr/>
          <p:nvPr/>
        </p:nvSpPr>
        <p:spPr>
          <a:xfrm>
            <a:off x="4215901" y="1945402"/>
            <a:ext cx="5170742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по развитию </a:t>
            </a:r>
            <a:r>
              <a:rPr lang="ru-RU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велотранспортной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инфраструктуры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FD1D524-A689-FF47-ABA5-6D6BE571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70C9889-13F3-EC4E-93EF-CD717C5DF5E0}"/>
              </a:ext>
            </a:extLst>
          </p:cNvPr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Организация или оптимизация системы мониторинга дорожного движения, установка детекторов транспорта, организация сбора и хранения документации по организации дорожного движения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261C2A-586F-D446-AE5E-8530184255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" y="1628800"/>
            <a:ext cx="5472608" cy="396044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C68C978-3B29-514C-B444-B4CB9B0367F9}"/>
              </a:ext>
            </a:extLst>
          </p:cNvPr>
          <p:cNvSpPr/>
          <p:nvPr/>
        </p:nvSpPr>
        <p:spPr>
          <a:xfrm>
            <a:off x="5552576" y="3017906"/>
            <a:ext cx="453344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</a:rPr>
              <a:t>- а/д 50К-20 (55.564967, 75.728974);</a:t>
            </a: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</a:rPr>
              <a:t>- а/д 50К-20 (55.531022, 75.789687);</a:t>
            </a: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</a:rPr>
              <a:t>- а/д 50Н-2802 (55.671143, 75.760898);</a:t>
            </a: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</a:rPr>
              <a:t>- ул. Московская, с Усть-Тарка (55.571920, 75.679897)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F335D21-FAC3-6046-9FFF-C2785BFA5BD6}"/>
              </a:ext>
            </a:extLst>
          </p:cNvPr>
          <p:cNvSpPr/>
          <p:nvPr/>
        </p:nvSpPr>
        <p:spPr>
          <a:xfrm>
            <a:off x="5745088" y="2679352"/>
            <a:ext cx="3839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Координаты мест установки КФВФ:</a:t>
            </a:r>
          </a:p>
        </p:txBody>
      </p:sp>
    </p:spTree>
    <p:extLst>
      <p:ext uri="{BB962C8B-B14F-4D97-AF65-F5344CB8AC3E}">
        <p14:creationId xmlns:p14="http://schemas.microsoft.com/office/powerpoint/2010/main" val="28070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98B1C4D-DD32-AD4D-A0D9-753A29F7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19D36DF-ED92-444E-9E64-8068545BC0D9}"/>
              </a:ext>
            </a:extLst>
          </p:cNvPr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Скоростной режим движения транспортных средств на отдельных участках дорог или в различных зонах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95CBD6-4AAE-9E47-99A1-B3235F9438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628800"/>
            <a:ext cx="5940425" cy="418719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162E136-F63A-1241-ABB4-BADDDD760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12729"/>
              </p:ext>
            </p:extLst>
          </p:nvPr>
        </p:nvGraphicFramePr>
        <p:xfrm>
          <a:off x="5598748" y="2066053"/>
          <a:ext cx="4154852" cy="3312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4015835303"/>
                    </a:ext>
                  </a:extLst>
                </a:gridCol>
                <a:gridCol w="826325">
                  <a:extLst>
                    <a:ext uri="{9D8B030D-6E8A-4147-A177-3AD203B41FA5}">
                      <a16:colId xmlns:a16="http://schemas.microsoft.com/office/drawing/2014/main" xmlns="" val="3382015949"/>
                    </a:ext>
                  </a:extLst>
                </a:gridCol>
                <a:gridCol w="1550510">
                  <a:extLst>
                    <a:ext uri="{9D8B030D-6E8A-4147-A177-3AD203B41FA5}">
                      <a16:colId xmlns:a16="http://schemas.microsoft.com/office/drawing/2014/main" xmlns="" val="2715942217"/>
                    </a:ext>
                  </a:extLst>
                </a:gridCol>
                <a:gridCol w="1345969">
                  <a:extLst>
                    <a:ext uri="{9D8B030D-6E8A-4147-A177-3AD203B41FA5}">
                      <a16:colId xmlns:a16="http://schemas.microsoft.com/office/drawing/2014/main" xmlns="" val="408536708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Координаты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Адрес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№ дорожного знака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23387021"/>
                  </a:ext>
                </a:extLst>
              </a:tr>
              <a:tr h="54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55.569820, 75.669551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Пересечение ул. Московской и ул. Комсомольской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5.31/5.32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7381532"/>
                  </a:ext>
                </a:extLst>
              </a:tr>
              <a:tr h="3600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55.583427, 75.692505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Въезд в с. Усть-Тарка на а/д 50Н-2803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5.31/5.32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2962980"/>
                  </a:ext>
                </a:extLst>
              </a:tr>
              <a:tr h="3600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55.579118, 75.710430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Въезд в с. Усть-Тарка на а/д 50Н-2802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5.31/5.32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26778873"/>
                  </a:ext>
                </a:extLst>
              </a:tr>
              <a:tr h="3600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55.575346, 75.712405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Пересечение ул. Ленина и а/д 50К-22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5.31/5.32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4615892"/>
                  </a:ext>
                </a:extLst>
              </a:tr>
              <a:tr h="54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55.572348, 75.723188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Пересечение ул. Дзержинского и а/д 50К-20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5.31/5.32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31277717"/>
                  </a:ext>
                </a:extLst>
              </a:tr>
              <a:tr h="3600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55.567295, 75.728073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Пересечение ул. Чапаева и а/д 50К-20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5.31/5.32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04232913"/>
                  </a:ext>
                </a:extLst>
              </a:tr>
              <a:tr h="3600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55.546827, 75.734101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Пересечение ул. Речной и а/д 50К-20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5.31/5.32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8031527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5F7A246-6C40-7941-ABFF-F8826B6ED774}"/>
              </a:ext>
            </a:extLst>
          </p:cNvPr>
          <p:cNvSpPr/>
          <p:nvPr/>
        </p:nvSpPr>
        <p:spPr>
          <a:xfrm>
            <a:off x="7061670" y="1638716"/>
            <a:ext cx="1229008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сценарий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04E5D67-F30D-544E-B0C6-F68C8403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B076CE6-62C4-B840-A350-1E0715138A83}"/>
              </a:ext>
            </a:extLst>
          </p:cNvPr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Скоростной режим движения транспортных средств на отдельных участках дорог или в различных зонах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3A1553-235C-0545-9EC3-0994467A54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" y="1640181"/>
            <a:ext cx="5940425" cy="418719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66EC97-004A-CB40-B639-B40FC474FBE2}"/>
              </a:ext>
            </a:extLst>
          </p:cNvPr>
          <p:cNvSpPr/>
          <p:nvPr/>
        </p:nvSpPr>
        <p:spPr>
          <a:xfrm>
            <a:off x="5457110" y="2048536"/>
            <a:ext cx="4448890" cy="3370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На территории с. Усть-Тарка предлагается ввести ограничения скоростного режима 40 км/ч не только на территории с. Усть-Тарка, но и в селах, через который проходит транзитный транспорт.  Предлагается установка знаков 3.24 «Ограничение максимальной скорости» на въезде в села и знак и 3.25 «Конец ограничения». Зона введения ограничения представлена на рис. 3.15.2.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59AF3F8-3639-1C44-B29E-A10208ABAF8B}"/>
              </a:ext>
            </a:extLst>
          </p:cNvPr>
          <p:cNvSpPr/>
          <p:nvPr/>
        </p:nvSpPr>
        <p:spPr>
          <a:xfrm>
            <a:off x="7103055" y="1631114"/>
            <a:ext cx="115700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сценарий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2936"/>
            <a:ext cx="9906000" cy="846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Характеристика существующей дорожно-транспортной ситуации</a:t>
            </a:r>
            <a:endParaRPr lang="ru-RU" altLang="ru-RU" b="1" kern="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83F7887-490D-504E-9F3B-BD23D96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0613" y="6245225"/>
            <a:ext cx="2312987" cy="476250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3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182909-DFA6-7444-B470-A08CD433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33BFAF-9D52-854A-A570-D202A8930CC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20" y="970988"/>
            <a:ext cx="3456384" cy="152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70C487-704D-4446-992F-DB9E5C5724C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08" y="2564904"/>
            <a:ext cx="3456384" cy="9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13CDFC-7A26-1C41-AD89-A5DEE51B146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08" y="3521737"/>
            <a:ext cx="3018408" cy="28358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4CA8636-6DE8-2047-A72F-1F6291866D29}"/>
              </a:ext>
            </a:extLst>
          </p:cNvPr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Обеспечение благоприятных условий для движения маломобильных групп населения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3EE4FB6D-7DCA-4349-B8F4-07E0E9A85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18199"/>
              </p:ext>
            </p:extLst>
          </p:nvPr>
        </p:nvGraphicFramePr>
        <p:xfrm>
          <a:off x="4051276" y="1304764"/>
          <a:ext cx="5798268" cy="481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450">
                  <a:extLst>
                    <a:ext uri="{9D8B030D-6E8A-4147-A177-3AD203B41FA5}">
                      <a16:colId xmlns:a16="http://schemas.microsoft.com/office/drawing/2014/main" xmlns="" val="3693839524"/>
                    </a:ext>
                  </a:extLst>
                </a:gridCol>
                <a:gridCol w="2160434">
                  <a:extLst>
                    <a:ext uri="{9D8B030D-6E8A-4147-A177-3AD203B41FA5}">
                      <a16:colId xmlns:a16="http://schemas.microsoft.com/office/drawing/2014/main" xmlns="" val="2276228107"/>
                    </a:ext>
                  </a:extLst>
                </a:gridCol>
                <a:gridCol w="1616106">
                  <a:extLst>
                    <a:ext uri="{9D8B030D-6E8A-4147-A177-3AD203B41FA5}">
                      <a16:colId xmlns:a16="http://schemas.microsoft.com/office/drawing/2014/main" xmlns="" val="24212732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11390100"/>
                    </a:ext>
                  </a:extLst>
                </a:gridCol>
                <a:gridCol w="863190">
                  <a:extLst>
                    <a:ext uri="{9D8B030D-6E8A-4147-A177-3AD203B41FA5}">
                      <a16:colId xmlns:a16="http://schemas.microsoft.com/office/drawing/2014/main" xmlns="" val="3883059401"/>
                    </a:ext>
                  </a:extLst>
                </a:gridCol>
              </a:tblGrid>
              <a:tr h="521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Улица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Координаты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Сценарий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Срок реализации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2932386"/>
                  </a:ext>
                </a:extLst>
              </a:tr>
              <a:tr h="1826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с. Усть-Тарка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2486517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Комсомольская (д.180)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55.569112, 75.676909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0881159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Комсомольская (д.113)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55.567933, 75.687064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48003435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Комсомольская (д. 89)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55.566506, 75.692003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30157943"/>
                  </a:ext>
                </a:extLst>
              </a:tr>
              <a:tr h="38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пересечение ул. Ленина и ул. Максима Горького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55.565738, 75.697764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62987573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пересечение ул. Ленина и ул. Чапаева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55.567226, 75.699882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54281249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Ленина (д. 39)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55.568715, 75.702993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1010208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Ленина (д. 112)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55.573464, 75.708944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9218160"/>
                  </a:ext>
                </a:extLst>
              </a:tr>
              <a:tr h="38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пересечение ул. Дзержинского и ул. Зеленой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55.570840, 75.715812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2869127"/>
                  </a:ext>
                </a:extLst>
              </a:tr>
              <a:tr h="38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пересечение ул. Комсомольской, ул. Чапаева и ул. Речной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55.559833, 75.706595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2026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4273773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Лесная (д. 19)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55.579126, 75.696192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4174705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Лесная (д. 2)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55.575942, 75.707408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018720"/>
                  </a:ext>
                </a:extLst>
              </a:tr>
              <a:tr h="1826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с. Щербаки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2918923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Кооперативная ул. (д.2а)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55.546785, 75.671837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5475979"/>
                  </a:ext>
                </a:extLst>
              </a:tr>
              <a:tr h="1826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с. Яркуль-Матюшино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3186500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около остановки ПТОП 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55.846650, 76.105605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до 2036 года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4096711"/>
                  </a:ext>
                </a:extLst>
              </a:tr>
              <a:tr h="1826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с. Козино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4138717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Школьная (около остановки ПТОП)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55.514299, 75.487825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0450260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Школьная (школа)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55.514133, 75.493171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до 2031 года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3668817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8B2CA35-B01E-D944-92CF-F92DF277164D}"/>
              </a:ext>
            </a:extLst>
          </p:cNvPr>
          <p:cNvSpPr/>
          <p:nvPr/>
        </p:nvSpPr>
        <p:spPr>
          <a:xfrm>
            <a:off x="4501775" y="814631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пешеходных переходов, которые необходимо оборудовать для маломобильных групп населения</a:t>
            </a:r>
            <a:r>
              <a:rPr lang="ru-RU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7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133A1E-C4EC-C94B-8C26-CEFDE8EC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E096BAA-0282-BD47-870C-F9917B16DADE}"/>
              </a:ext>
            </a:extLst>
          </p:cNvPr>
          <p:cNvSpPr/>
          <p:nvPr/>
        </p:nvSpPr>
        <p:spPr>
          <a:xfrm>
            <a:off x="6202" y="1492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Обеспечение маршрутов движения детей к образовательным организациям </a:t>
            </a:r>
          </a:p>
        </p:txBody>
      </p:sp>
      <p:pic>
        <p:nvPicPr>
          <p:cNvPr id="6" name="Рисунок 5" descr="тип 1.jpg">
            <a:extLst>
              <a:ext uri="{FF2B5EF4-FFF2-40B4-BE49-F238E27FC236}">
                <a16:creationId xmlns:a16="http://schemas.microsoft.com/office/drawing/2014/main" xmlns="" id="{1164C32E-2AB3-AA46-99E5-A0CEA994C76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967" y="812661"/>
            <a:ext cx="6300470" cy="3480435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A71B8AC-4BEF-124A-B58C-8D31A058F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36512"/>
              </p:ext>
            </p:extLst>
          </p:nvPr>
        </p:nvGraphicFramePr>
        <p:xfrm>
          <a:off x="1808968" y="4797152"/>
          <a:ext cx="6300469" cy="1760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852">
                  <a:extLst>
                    <a:ext uri="{9D8B030D-6E8A-4147-A177-3AD203B41FA5}">
                      <a16:colId xmlns:a16="http://schemas.microsoft.com/office/drawing/2014/main" xmlns="" val="413899557"/>
                    </a:ext>
                  </a:extLst>
                </a:gridCol>
                <a:gridCol w="1431435">
                  <a:extLst>
                    <a:ext uri="{9D8B030D-6E8A-4147-A177-3AD203B41FA5}">
                      <a16:colId xmlns:a16="http://schemas.microsoft.com/office/drawing/2014/main" xmlns="" val="2376022900"/>
                    </a:ext>
                  </a:extLst>
                </a:gridCol>
                <a:gridCol w="2098362">
                  <a:extLst>
                    <a:ext uri="{9D8B030D-6E8A-4147-A177-3AD203B41FA5}">
                      <a16:colId xmlns:a16="http://schemas.microsoft.com/office/drawing/2014/main" xmlns="" val="432936289"/>
                    </a:ext>
                  </a:extLst>
                </a:gridCol>
                <a:gridCol w="2395820">
                  <a:extLst>
                    <a:ext uri="{9D8B030D-6E8A-4147-A177-3AD203B41FA5}">
                      <a16:colId xmlns:a16="http://schemas.microsoft.com/office/drawing/2014/main" xmlns="" val="3190633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Адрес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Проблематика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Мероприятие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8669613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Олега Кошевого, 15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Нерегулируемый пешеходный переход вблизи образовательных учреждений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Устройство искусственной неровности и строительство светофора Т7, устройство дополнительного искусственного освещения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9128227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Ул. Дзержинского, 15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Нерегулируемый пешеходный переход вблизи образовательных учреждений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Устройство искусственной неровности и строительство светофора Т7, устройство дополнительного искусственного освещения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3692261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502C4E0F-35C0-2148-AF34-8B57B1A0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16" y="4292806"/>
            <a:ext cx="9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пешеходных переходов, расположенных на улицах, проходящих вдоль образовательных учреждений на территории с. Усть-Тарка, в которых необходима реализация мероприятий по обеспечению БДД</a:t>
            </a:r>
            <a:endParaRPr kumimoji="0" lang="ru-RU" alt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BD5C25-DBB6-344A-9DC7-AA80F424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984322F-9F51-3F43-AD66-D431A9EA545E}"/>
              </a:ext>
            </a:extLst>
          </p:cNvPr>
          <p:cNvSpPr/>
          <p:nvPr/>
        </p:nvSpPr>
        <p:spPr>
          <a:xfrm>
            <a:off x="6202" y="1492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сети дорог, дорог или участков дорог, локально-реконструкционные мероприятия, повышающие эффективность функционирования сети дорог в целом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7079353-B97A-B845-8C1D-C5EDE0780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63613"/>
              </p:ext>
            </p:extLst>
          </p:nvPr>
        </p:nvGraphicFramePr>
        <p:xfrm>
          <a:off x="1424608" y="1700808"/>
          <a:ext cx="8064896" cy="439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651">
                  <a:extLst>
                    <a:ext uri="{9D8B030D-6E8A-4147-A177-3AD203B41FA5}">
                      <a16:colId xmlns:a16="http://schemas.microsoft.com/office/drawing/2014/main" xmlns="" val="2649209309"/>
                    </a:ext>
                  </a:extLst>
                </a:gridCol>
                <a:gridCol w="1801980">
                  <a:extLst>
                    <a:ext uri="{9D8B030D-6E8A-4147-A177-3AD203B41FA5}">
                      <a16:colId xmlns:a16="http://schemas.microsoft.com/office/drawing/2014/main" xmlns="" val="2903307387"/>
                    </a:ext>
                  </a:extLst>
                </a:gridCol>
                <a:gridCol w="1736391">
                  <a:extLst>
                    <a:ext uri="{9D8B030D-6E8A-4147-A177-3AD203B41FA5}">
                      <a16:colId xmlns:a16="http://schemas.microsoft.com/office/drawing/2014/main" xmlns="" val="1012544610"/>
                    </a:ext>
                  </a:extLst>
                </a:gridCol>
                <a:gridCol w="1309197">
                  <a:extLst>
                    <a:ext uri="{9D8B030D-6E8A-4147-A177-3AD203B41FA5}">
                      <a16:colId xmlns:a16="http://schemas.microsoft.com/office/drawing/2014/main" xmlns="" val="2157353574"/>
                    </a:ext>
                  </a:extLst>
                </a:gridCol>
                <a:gridCol w="1463677">
                  <a:extLst>
                    <a:ext uri="{9D8B030D-6E8A-4147-A177-3AD203B41FA5}">
                      <a16:colId xmlns:a16="http://schemas.microsoft.com/office/drawing/2014/main" xmlns="" val="4095332592"/>
                    </a:ext>
                  </a:extLst>
                </a:gridCol>
              </a:tblGrid>
              <a:tr h="87849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Наименование автомобильной дороги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Протяженность участка, км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Вид работ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Сценарий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Год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7688373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Яркуль – Матюшкино – Майский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7,90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Реконструкция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4531277"/>
                  </a:ext>
                </a:extLst>
              </a:tr>
              <a:tr h="117133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"194 км а/д "К-22" – Козино" на участке км 8+000 – км 9+919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1,92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Реконструкция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55235193"/>
                  </a:ext>
                </a:extLst>
              </a:tr>
              <a:tr h="1464163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"24 км а/д "Н-2802" – Новоникольск " на участке км 7+203 – км 9+800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2,60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Реконструкция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2026-2030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2142325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0412AB12-577D-454A-970B-7768A594D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608" y="1208488"/>
            <a:ext cx="7452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по</a:t>
            </a:r>
            <a:r>
              <a:rPr kumimoji="0" lang="ru-RU" altLang="ru-RU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автомобильным дорогам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регионального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межмуниципального значения: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F4BE7F-5B9B-094A-8880-4D4A8C91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DAAFB6F-DEEE-B646-A19B-B4C8A0217CFB}"/>
              </a:ext>
            </a:extLst>
          </p:cNvPr>
          <p:cNvSpPr/>
          <p:nvPr/>
        </p:nvSpPr>
        <p:spPr>
          <a:xfrm>
            <a:off x="6202" y="14921"/>
            <a:ext cx="9906000" cy="511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сети дорог, дорог или участков дорог, локально-реконструкционные мероприятия, повышающие эффективность функционирования сети дорог в целом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7E12FE68-C539-3A45-BC96-EB8CBBE5E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37500"/>
              </p:ext>
            </p:extLst>
          </p:nvPr>
        </p:nvGraphicFramePr>
        <p:xfrm>
          <a:off x="731532" y="803008"/>
          <a:ext cx="8455337" cy="5943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8550">
                  <a:extLst>
                    <a:ext uri="{9D8B030D-6E8A-4147-A177-3AD203B41FA5}">
                      <a16:colId xmlns:a16="http://schemas.microsoft.com/office/drawing/2014/main" xmlns="" val="3913690801"/>
                    </a:ext>
                  </a:extLst>
                </a:gridCol>
                <a:gridCol w="1889218">
                  <a:extLst>
                    <a:ext uri="{9D8B030D-6E8A-4147-A177-3AD203B41FA5}">
                      <a16:colId xmlns:a16="http://schemas.microsoft.com/office/drawing/2014/main" xmlns="" val="395131685"/>
                    </a:ext>
                  </a:extLst>
                </a:gridCol>
                <a:gridCol w="1820455">
                  <a:extLst>
                    <a:ext uri="{9D8B030D-6E8A-4147-A177-3AD203B41FA5}">
                      <a16:colId xmlns:a16="http://schemas.microsoft.com/office/drawing/2014/main" xmlns="" val="3928187514"/>
                    </a:ext>
                  </a:extLst>
                </a:gridCol>
                <a:gridCol w="1372578">
                  <a:extLst>
                    <a:ext uri="{9D8B030D-6E8A-4147-A177-3AD203B41FA5}">
                      <a16:colId xmlns:a16="http://schemas.microsoft.com/office/drawing/2014/main" xmlns="" val="113828386"/>
                    </a:ext>
                  </a:extLst>
                </a:gridCol>
                <a:gridCol w="1534536">
                  <a:extLst>
                    <a:ext uri="{9D8B030D-6E8A-4147-A177-3AD203B41FA5}">
                      <a16:colId xmlns:a16="http://schemas.microsoft.com/office/drawing/2014/main" xmlns="" val="3885448583"/>
                    </a:ext>
                  </a:extLst>
                </a:gridCol>
              </a:tblGrid>
              <a:tr h="199474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Century Gothic" panose="020B0502020202020204" pitchFamily="34" charset="0"/>
                        </a:rPr>
                        <a:t>Наименование автомобильной дороги</a:t>
                      </a:r>
                      <a:endParaRPr lang="ru-RU" sz="10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effectLst/>
                          <a:latin typeface="Century Gothic" panose="020B0502020202020204" pitchFamily="34" charset="0"/>
                        </a:rPr>
                        <a:t>Протяженность участка, км</a:t>
                      </a:r>
                      <a:endParaRPr lang="ru-RU" sz="1000" b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Century Gothic" panose="020B0502020202020204" pitchFamily="34" charset="0"/>
                        </a:rPr>
                        <a:t>Вид работ</a:t>
                      </a:r>
                      <a:endParaRPr lang="ru-RU" sz="10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Century Gothic" panose="020B0502020202020204" pitchFamily="34" charset="0"/>
                        </a:rPr>
                        <a:t>Сценарий</a:t>
                      </a:r>
                      <a:endParaRPr lang="ru-RU" sz="10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Century Gothic" panose="020B0502020202020204" pitchFamily="34" charset="0"/>
                        </a:rPr>
                        <a:t>Год</a:t>
                      </a:r>
                      <a:endParaRPr lang="ru-RU" sz="10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4121244230"/>
                  </a:ext>
                </a:extLst>
              </a:tr>
              <a:tr h="130807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Дубровинский сельский совет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9564181"/>
                  </a:ext>
                </a:extLst>
              </a:tr>
              <a:tr h="261614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ул. Молодежная, п. Октябрьский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0,332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Капитальный ремонт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1501299930"/>
                  </a:ext>
                </a:extLst>
              </a:tr>
              <a:tr h="21477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Садовая, п. Октябрьский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0,851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Капитальный 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536822252"/>
                  </a:ext>
                </a:extLst>
              </a:tr>
              <a:tr h="150005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 Лесная, п. Октябрьский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0,860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Капитальный 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2022-2027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437203768"/>
                  </a:ext>
                </a:extLst>
              </a:tr>
              <a:tr h="130807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Козинский сельский совет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5983656"/>
                  </a:ext>
                </a:extLst>
              </a:tr>
              <a:tr h="150005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Школьная, с. Козино 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0,980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Капитальный 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1282350973"/>
                  </a:ext>
                </a:extLst>
              </a:tr>
              <a:tr h="150005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Новая, с. Козино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1,240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Капитальный 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2022-2027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2884620603"/>
                  </a:ext>
                </a:extLst>
              </a:tr>
              <a:tr h="150005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Мира, с. Козино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0,510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Капитальный 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2022-2027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2816222271"/>
                  </a:ext>
                </a:extLst>
              </a:tr>
              <a:tr h="130807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Побединский сельский совет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3305052"/>
                  </a:ext>
                </a:extLst>
              </a:tr>
              <a:tr h="150005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Центральная, с. Победа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1,070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3831529400"/>
                  </a:ext>
                </a:extLst>
              </a:tr>
              <a:tr h="150005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Пекарская, с. Победа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0,550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2128841869"/>
                  </a:ext>
                </a:extLst>
              </a:tr>
              <a:tr h="150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Зеленая, с. Победа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0,440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3853671667"/>
                  </a:ext>
                </a:extLst>
              </a:tr>
              <a:tr h="130807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Новая, с. Победа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0,370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3255930740"/>
                  </a:ext>
                </a:extLst>
              </a:tr>
              <a:tr h="130807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Усть-Таркский сельсовет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7640603"/>
                  </a:ext>
                </a:extLst>
              </a:tr>
              <a:tr h="26161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Молодежная,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0,605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Строительство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4249503252"/>
                  </a:ext>
                </a:extLst>
              </a:tr>
              <a:tr h="150005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Садовая,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0,394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1389132183"/>
                  </a:ext>
                </a:extLst>
              </a:tr>
              <a:tr h="21477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О. Кошевого,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0,261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1714977051"/>
                  </a:ext>
                </a:extLst>
              </a:tr>
              <a:tr h="21477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Матросова,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0,264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449501243"/>
                  </a:ext>
                </a:extLst>
              </a:tr>
              <a:tr h="150005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Иванова,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0,286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3184800580"/>
                  </a:ext>
                </a:extLst>
              </a:tr>
              <a:tr h="21477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Солнечная, д. Богословка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0,500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1739776858"/>
                  </a:ext>
                </a:extLst>
              </a:tr>
              <a:tr h="21477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М. Горького,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0,307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556853269"/>
                  </a:ext>
                </a:extLst>
              </a:tr>
              <a:tr h="26161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Комсомольская,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0,603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274043736"/>
                  </a:ext>
                </a:extLst>
              </a:tr>
              <a:tr h="21477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Матросова,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0,390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2795220489"/>
                  </a:ext>
                </a:extLst>
              </a:tr>
              <a:tr h="26161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Космонавтов,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0,123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939057902"/>
                  </a:ext>
                </a:extLst>
              </a:tr>
              <a:tr h="21477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Солнечная, д. Богословка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0,500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3792786313"/>
                  </a:ext>
                </a:extLst>
              </a:tr>
              <a:tr h="26161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Дзержинского,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1,000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522980882"/>
                  </a:ext>
                </a:extLst>
              </a:tr>
              <a:tr h="150005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Есенина,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0,510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2038346489"/>
                  </a:ext>
                </a:extLst>
              </a:tr>
              <a:tr h="26161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Космонавтов,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0,310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1130172716"/>
                  </a:ext>
                </a:extLst>
              </a:tr>
              <a:tr h="214774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Набережная, с. Усть-Тарка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0,400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372853451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FB3309F8-22FA-F041-AF5F-3B19FAE81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636" y="526009"/>
            <a:ext cx="44007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Автомобильные дороги местного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значения: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4DF6A48-2760-214B-B398-70A48C7F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80F5F4D-B7A5-3144-B9A5-9CBBA354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981" y="1031705"/>
            <a:ext cx="22364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Дороги местного значения: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C5A0BC6-81F3-C340-8BB5-BF752348734A}"/>
              </a:ext>
            </a:extLst>
          </p:cNvPr>
          <p:cNvSpPr/>
          <p:nvPr/>
        </p:nvSpPr>
        <p:spPr>
          <a:xfrm>
            <a:off x="6202" y="1492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сети дорог, дорог или участков дорог, локально-реконструкционные мероприятия, повышающие эффективность функционирования сети дорог в целом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8F669FC8-9285-2943-BED2-C16DBB03A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325"/>
              </p:ext>
            </p:extLst>
          </p:nvPr>
        </p:nvGraphicFramePr>
        <p:xfrm>
          <a:off x="742951" y="1799136"/>
          <a:ext cx="8455336" cy="2606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8549">
                  <a:extLst>
                    <a:ext uri="{9D8B030D-6E8A-4147-A177-3AD203B41FA5}">
                      <a16:colId xmlns:a16="http://schemas.microsoft.com/office/drawing/2014/main" xmlns="" val="4184149483"/>
                    </a:ext>
                  </a:extLst>
                </a:gridCol>
                <a:gridCol w="1889218">
                  <a:extLst>
                    <a:ext uri="{9D8B030D-6E8A-4147-A177-3AD203B41FA5}">
                      <a16:colId xmlns:a16="http://schemas.microsoft.com/office/drawing/2014/main" xmlns="" val="2411505255"/>
                    </a:ext>
                  </a:extLst>
                </a:gridCol>
                <a:gridCol w="1820454">
                  <a:extLst>
                    <a:ext uri="{9D8B030D-6E8A-4147-A177-3AD203B41FA5}">
                      <a16:colId xmlns:a16="http://schemas.microsoft.com/office/drawing/2014/main" xmlns="" val="1888607391"/>
                    </a:ext>
                  </a:extLst>
                </a:gridCol>
                <a:gridCol w="1372578">
                  <a:extLst>
                    <a:ext uri="{9D8B030D-6E8A-4147-A177-3AD203B41FA5}">
                      <a16:colId xmlns:a16="http://schemas.microsoft.com/office/drawing/2014/main" xmlns="" val="3896219176"/>
                    </a:ext>
                  </a:extLst>
                </a:gridCol>
                <a:gridCol w="1534537">
                  <a:extLst>
                    <a:ext uri="{9D8B030D-6E8A-4147-A177-3AD203B41FA5}">
                      <a16:colId xmlns:a16="http://schemas.microsoft.com/office/drawing/2014/main" xmlns="" val="267195621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Щербаковский сельский совет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8308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Луговая, д. Михайловка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1,380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93774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Кооперативная, с. Щербаки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1,330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9589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Зеленая, с. Щербаки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0,590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6416227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Интернациональная, с. Щербаки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0,760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2021-2026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9836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Береговая, с. Щербаки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0,450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2026-2031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25066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Сибирская-1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0,220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2026-2031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997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Сибирская-2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0,210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2026-2031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8414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Тамбоская-1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0,430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2031-2036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08865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Тамбовская-2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0,510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Ремонт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2031-2036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08808586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3835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Центральная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0,300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Реконструкция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2026-2031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0796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д. Объездная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1,450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Реконструкция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2026-2031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1187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Яркульская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0,967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Реконструкция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2026-2031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2953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Зеленая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0,480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Реконструкция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2026-2031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2980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ул. Зеленая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0,133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Реконструкция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2026-2031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2617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ул. Озерная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0,973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Реконструкция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05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2026-2031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563938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713F725D-BA30-1747-9523-EB5524EF9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203970"/>
              </p:ext>
            </p:extLst>
          </p:nvPr>
        </p:nvGraphicFramePr>
        <p:xfrm>
          <a:off x="742951" y="1524816"/>
          <a:ext cx="8455337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8550">
                  <a:extLst>
                    <a:ext uri="{9D8B030D-6E8A-4147-A177-3AD203B41FA5}">
                      <a16:colId xmlns:a16="http://schemas.microsoft.com/office/drawing/2014/main" xmlns="" val="872826055"/>
                    </a:ext>
                  </a:extLst>
                </a:gridCol>
                <a:gridCol w="1889218">
                  <a:extLst>
                    <a:ext uri="{9D8B030D-6E8A-4147-A177-3AD203B41FA5}">
                      <a16:colId xmlns:a16="http://schemas.microsoft.com/office/drawing/2014/main" xmlns="" val="671451510"/>
                    </a:ext>
                  </a:extLst>
                </a:gridCol>
                <a:gridCol w="1820455">
                  <a:extLst>
                    <a:ext uri="{9D8B030D-6E8A-4147-A177-3AD203B41FA5}">
                      <a16:colId xmlns:a16="http://schemas.microsoft.com/office/drawing/2014/main" xmlns="" val="1366112418"/>
                    </a:ext>
                  </a:extLst>
                </a:gridCol>
                <a:gridCol w="1372578">
                  <a:extLst>
                    <a:ext uri="{9D8B030D-6E8A-4147-A177-3AD203B41FA5}">
                      <a16:colId xmlns:a16="http://schemas.microsoft.com/office/drawing/2014/main" xmlns="" val="3196129657"/>
                    </a:ext>
                  </a:extLst>
                </a:gridCol>
                <a:gridCol w="1534536">
                  <a:extLst>
                    <a:ext uri="{9D8B030D-6E8A-4147-A177-3AD203B41FA5}">
                      <a16:colId xmlns:a16="http://schemas.microsoft.com/office/drawing/2014/main" xmlns="" val="1540408142"/>
                    </a:ext>
                  </a:extLst>
                </a:gridCol>
              </a:tblGrid>
              <a:tr h="199474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Century Gothic" panose="020B0502020202020204" pitchFamily="34" charset="0"/>
                        </a:rPr>
                        <a:t>Наименование автомобильной дороги</a:t>
                      </a:r>
                      <a:endParaRPr lang="ru-RU" sz="10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effectLst/>
                          <a:latin typeface="Century Gothic" panose="020B0502020202020204" pitchFamily="34" charset="0"/>
                        </a:rPr>
                        <a:t>Протяженность участка, км</a:t>
                      </a:r>
                      <a:endParaRPr lang="ru-RU" sz="1000" b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Century Gothic" panose="020B0502020202020204" pitchFamily="34" charset="0"/>
                        </a:rPr>
                        <a:t>Вид работ</a:t>
                      </a:r>
                      <a:endParaRPr lang="ru-RU" sz="10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Century Gothic" panose="020B0502020202020204" pitchFamily="34" charset="0"/>
                        </a:rPr>
                        <a:t>Сценарий</a:t>
                      </a:r>
                      <a:endParaRPr lang="ru-RU" sz="10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Century Gothic" panose="020B0502020202020204" pitchFamily="34" charset="0"/>
                        </a:rPr>
                        <a:t>Год</a:t>
                      </a:r>
                      <a:endParaRPr lang="ru-RU" sz="10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66" marR="34966" marT="0" marB="0" anchor="ctr"/>
                </a:tc>
                <a:extLst>
                  <a:ext uri="{0D108BD9-81ED-4DB2-BD59-A6C34878D82A}">
                    <a16:rowId xmlns:a16="http://schemas.microsoft.com/office/drawing/2014/main" xmlns="" val="310083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4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61EC8E-FE0F-0F44-A9F6-B78022B0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fld id="{CB22A981-99DA-43E9-B1A8-B5B0297F75C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18838"/>
              </p:ext>
            </p:extLst>
          </p:nvPr>
        </p:nvGraphicFramePr>
        <p:xfrm>
          <a:off x="597286" y="861460"/>
          <a:ext cx="9000998" cy="5382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9425"/>
                <a:gridCol w="1604672"/>
                <a:gridCol w="1603709"/>
                <a:gridCol w="1503536"/>
                <a:gridCol w="1369656"/>
              </a:tblGrid>
              <a:tr h="14371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 достижения целей БКАД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09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Показатель: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2021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2026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2031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2036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/>
                </a:tc>
              </a:tr>
              <a:tr h="57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автомобильных дорог, соответствующих нормативным требованиям,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8,31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8,95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</a:tr>
              <a:tr h="431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автомобильных дорог, работающих в режиме перегрузки,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</a:tr>
              <a:tr h="862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мест концентрации дорожно-транспортных происшествий (аварийно-опасных участков) на дорожной сети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</a:tr>
              <a:tr h="57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погибших в дорожно-транспортных происшествиях на 100 тыс.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</a:tr>
              <a:tr h="14371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 эффективности дорожного движения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0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Показатель: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2021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2026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2031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2036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/>
                </a:tc>
              </a:tr>
              <a:tr h="431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скорость передвижения на легковом автомобиле, км/ч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41,3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42,8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43,5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</a:tr>
              <a:tr h="287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обслуживания дорожного движения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</a:tr>
              <a:tr h="14371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временной индекс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1,05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1,05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1,05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1,05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</a:tr>
              <a:tr h="287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 перегруженности дорог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</a:tr>
              <a:tr h="14371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 безопасности транспортного обслуживания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</a:tr>
              <a:tr h="140409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Показатель: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2021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2026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2031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2036 г.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30" marR="48830" marT="0" marB="0"/>
                </a:tc>
              </a:tr>
              <a:tr h="57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 относительной аварийности на километр протяженности дорожной сети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830" marR="48830" marT="0" marB="0" anchor="ctr"/>
                </a:tc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C5A0BC6-81F3-C340-8BB5-BF752348734A}"/>
              </a:ext>
            </a:extLst>
          </p:cNvPr>
          <p:cNvSpPr/>
          <p:nvPr/>
        </p:nvSpPr>
        <p:spPr>
          <a:xfrm>
            <a:off x="6202" y="1492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Оценка эффективности реализации вариантов проектирования КСОДД с использованием средств математического моделирования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1189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9244" y="6877"/>
            <a:ext cx="9810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itchFamily="34" charset="0"/>
              </a:rPr>
              <a:t>Оценка социально-экономической и градостроительной деятельности территории, включая деятельность в сфере транспорта, дорожную деятельность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60264"/>
              </p:ext>
            </p:extLst>
          </p:nvPr>
        </p:nvGraphicFramePr>
        <p:xfrm>
          <a:off x="5429015" y="1295746"/>
          <a:ext cx="4389289" cy="1174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4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030"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67945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Численность постоянного населения, тыс. чел.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30">
                <a:tc>
                  <a:txBody>
                    <a:bodyPr/>
                    <a:lstStyle/>
                    <a:p>
                      <a:pPr marL="0" indent="18415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12,207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30">
                <a:tc>
                  <a:txBody>
                    <a:bodyPr/>
                    <a:lstStyle/>
                    <a:p>
                      <a:pPr marL="0" indent="18415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11,992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8415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11,383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30">
                <a:tc>
                  <a:txBody>
                    <a:bodyPr/>
                    <a:lstStyle/>
                    <a:p>
                      <a:pPr marL="0" indent="18415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11,104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21573316-71EA-43BF-8FE2-029095310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725561"/>
              </p:ext>
            </p:extLst>
          </p:nvPr>
        </p:nvGraphicFramePr>
        <p:xfrm>
          <a:off x="5404818" y="3969060"/>
          <a:ext cx="441348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93841"/>
              </p:ext>
            </p:extLst>
          </p:nvPr>
        </p:nvGraphicFramePr>
        <p:xfrm>
          <a:off x="84202" y="1295747"/>
          <a:ext cx="5249800" cy="5265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7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4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48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48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48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показателя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Единица измерения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2017 год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2018 год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2019 год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2020 год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Число субъектов малого и среднего предпринимательства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 расчете на 10 тыс. человек населения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процентов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48,1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48,1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48,1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48,1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7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Среднемесячная номинальная начисленная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заработная плата работников крупных и средних предприятий и некоммерческих организаций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рублей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20473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23080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25554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28466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7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Среднемесячная номинальная начисленная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заработная плата работников муниципальных дошкольных образовательных учреждений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рублей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18572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21512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22915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23933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Среднемесячная номинальная начисленная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заработная плата работников муниципальных общеобразовательных учреждений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рублей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21350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23877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25525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27489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29015" y="3459327"/>
            <a:ext cx="4413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Прогноз численности населения на территории </a:t>
            </a:r>
          </a:p>
          <a:p>
            <a:pPr algn="ctr"/>
            <a:r>
              <a:rPr lang="ru-RU" sz="1200" dirty="0" err="1" smtClean="0">
                <a:latin typeface="Century Gothic" pitchFamily="34" charset="0"/>
              </a:rPr>
              <a:t>Усть-Таркского</a:t>
            </a:r>
            <a:r>
              <a:rPr lang="ru-RU" sz="1200" dirty="0" smtClean="0">
                <a:latin typeface="Century Gothic" pitchFamily="34" charset="0"/>
              </a:rPr>
              <a:t> района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015" y="789194"/>
            <a:ext cx="4413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Динамика численности населения на территории </a:t>
            </a:r>
          </a:p>
          <a:p>
            <a:pPr algn="ctr"/>
            <a:r>
              <a:rPr lang="ru-RU" sz="1200" dirty="0" err="1" smtClean="0">
                <a:latin typeface="Century Gothic" pitchFamily="34" charset="0"/>
              </a:rPr>
              <a:t>Усть-Таркского</a:t>
            </a:r>
            <a:r>
              <a:rPr lang="ru-RU" sz="1200" dirty="0" smtClean="0">
                <a:latin typeface="Century Gothic" pitchFamily="34" charset="0"/>
              </a:rPr>
              <a:t> района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0258" y="792278"/>
            <a:ext cx="4413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Основные показатели социально-экономической и градостроительной деятельности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xmlns="" id="{983F7887-490D-504E-9F3B-BD23D96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0613" y="6323223"/>
            <a:ext cx="2312987" cy="476250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1189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263" y="6877"/>
            <a:ext cx="9810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itchFamily="34" charset="0"/>
              </a:rPr>
              <a:t>Оценка сети дорог, оценка и анализ показателей качества содержания дорог, анализ перспектив развития дорог на территории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6" y="1078365"/>
            <a:ext cx="7255242" cy="559447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86733"/>
              </p:ext>
            </p:extLst>
          </p:nvPr>
        </p:nvGraphicFramePr>
        <p:xfrm>
          <a:off x="0" y="766641"/>
          <a:ext cx="4304928" cy="3108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30482">
                  <a:extLst>
                    <a:ext uri="{9D8B030D-6E8A-4147-A177-3AD203B41FA5}">
                      <a16:colId xmlns:a16="http://schemas.microsoft.com/office/drawing/2014/main" xmlns="" val="3119752213"/>
                    </a:ext>
                  </a:extLst>
                </a:gridCol>
                <a:gridCol w="1325901">
                  <a:extLst>
                    <a:ext uri="{9D8B030D-6E8A-4147-A177-3AD203B41FA5}">
                      <a16:colId xmlns:a16="http://schemas.microsoft.com/office/drawing/2014/main" xmlns="" val="62216414"/>
                    </a:ext>
                  </a:extLst>
                </a:gridCol>
                <a:gridCol w="848545">
                  <a:extLst>
                    <a:ext uri="{9D8B030D-6E8A-4147-A177-3AD203B41FA5}">
                      <a16:colId xmlns:a16="http://schemas.microsoft.com/office/drawing/2014/main" xmlns="" val="4109821817"/>
                    </a:ext>
                  </a:extLst>
                </a:gridCol>
              </a:tblGrid>
              <a:tr h="39218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Ед.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1089364"/>
                  </a:ext>
                </a:extLst>
              </a:tr>
              <a:tr h="506567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Общая протяженность автомобильных дорог, в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.: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591,9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23436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 Регионального 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86,03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66578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578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 Межмуниципального 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378,08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18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 Муниципального 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127,79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0860995"/>
                  </a:ext>
                </a:extLst>
              </a:tr>
              <a:tr h="41833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Уровень автомобилизации (на 2020 г.)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авт./тыс. жит.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863690"/>
                  </a:ext>
                </a:extLst>
              </a:tr>
            </a:tbl>
          </a:graphicData>
        </a:graphic>
      </p:graphicFrame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83F7887-490D-504E-9F3B-BD23D96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0613" y="6245225"/>
            <a:ext cx="2312987" cy="476250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6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4126" y="-44267"/>
            <a:ext cx="9605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entury Gothic" pitchFamily="34" charset="0"/>
              </a:rPr>
              <a:t>Оценка существующей организации движения, включая организацию движения транспортных средств общего пользования, организацию движения грузовых транспортных средств, организацию движения пешеходов и велосипедистов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038364"/>
            <a:ext cx="6873353" cy="4860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17096" y="4113076"/>
            <a:ext cx="3920679" cy="2276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17096" y="4157288"/>
            <a:ext cx="39206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К основным автомобильным дорогам относятся:</a:t>
            </a:r>
          </a:p>
          <a:p>
            <a:r>
              <a:rPr lang="ru-RU" dirty="0">
                <a:latin typeface="Century Gothic" panose="020B0502020202020204" pitchFamily="34" charset="0"/>
              </a:rPr>
              <a:t>- автомобильная дорога 50К-20 «Усть-Тарка – Татарск»;</a:t>
            </a:r>
          </a:p>
          <a:p>
            <a:r>
              <a:rPr lang="ru-RU" dirty="0">
                <a:latin typeface="Century Gothic" panose="020B0502020202020204" pitchFamily="34" charset="0"/>
              </a:rPr>
              <a:t>- автомобильная дорога 50К-22 «Куйбышев – Венгерово – гр. Омской области (старый Московский тракт)»;</a:t>
            </a:r>
          </a:p>
          <a:p>
            <a:endParaRPr lang="ru-RU" dirty="0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83F7887-490D-504E-9F3B-BD23D96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4788" y="6268805"/>
            <a:ext cx="2312987" cy="476250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0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рков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" y="1016732"/>
            <a:ext cx="6646005" cy="469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61012" y="3573016"/>
            <a:ext cx="4752528" cy="2916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026" y="78844"/>
            <a:ext cx="9813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entury Gothic" pitchFamily="34" charset="0"/>
              </a:rPr>
              <a:t>Оценка организации парковочного пространства, оценка и анализ параметров размещения парковок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8448" y="3645024"/>
            <a:ext cx="48901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Парковка индивидуального транспорта осуществляется следующим образом:</a:t>
            </a:r>
          </a:p>
          <a:p>
            <a:pPr lvl="0"/>
            <a:r>
              <a:rPr lang="ru-RU" sz="1600" dirty="0">
                <a:latin typeface="Century Gothic" panose="020B0502020202020204" pitchFamily="34" charset="0"/>
              </a:rPr>
              <a:t>в гаражах индивидуального транспорта; </a:t>
            </a:r>
          </a:p>
          <a:p>
            <a:pPr lvl="0"/>
            <a:r>
              <a:rPr lang="ru-RU" sz="1600" dirty="0">
                <a:latin typeface="Century Gothic" panose="020B0502020202020204" pitchFamily="34" charset="0"/>
              </a:rPr>
              <a:t>в отдельных гаражных боксах, размещаемых в границах межквартальных территорий; </a:t>
            </a:r>
          </a:p>
          <a:p>
            <a:pPr lvl="0"/>
            <a:r>
              <a:rPr lang="ru-RU" sz="1600" dirty="0">
                <a:latin typeface="Century Gothic" panose="020B0502020202020204" pitchFamily="34" charset="0"/>
              </a:rPr>
              <a:t>на территории индивидуальной жилой застройки;</a:t>
            </a:r>
          </a:p>
          <a:p>
            <a:pPr lvl="0"/>
            <a:r>
              <a:rPr lang="ru-RU" sz="1600" dirty="0">
                <a:latin typeface="Century Gothic" panose="020B0502020202020204" pitchFamily="34" charset="0"/>
              </a:rPr>
              <a:t>на проезжей части (вдоль улично-дорожной сети);</a:t>
            </a:r>
          </a:p>
          <a:p>
            <a:pPr lvl="0"/>
            <a:r>
              <a:rPr lang="ru-RU" sz="1600" dirty="0">
                <a:latin typeface="Century Gothic" panose="020B0502020202020204" pitchFamily="34" charset="0"/>
              </a:rPr>
              <a:t>на организованных парковках (в основном в центре с. Усть-Тарка)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983F7887-490D-504E-9F3B-BD23D96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0613" y="6245225"/>
            <a:ext cx="2312987" cy="476250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8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Анализ состава парка транспортных средств и уровня автомобилизации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38025"/>
              </p:ext>
            </p:extLst>
          </p:nvPr>
        </p:nvGraphicFramePr>
        <p:xfrm>
          <a:off x="1208583" y="1808820"/>
          <a:ext cx="7488834" cy="2520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2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1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1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60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Муниципальное образование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зарегистрированных легковых автомобилей,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ед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зарегистрированных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грузовых автомобилей, ед.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зарегистрированных автобусов, ед.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зарегистрированного мототранспорта,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ед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2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Новосибирская область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939504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118000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11900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41500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59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ИТОГО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1164125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4450" marR="4445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92492" y="4593763"/>
            <a:ext cx="7121016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816" eaLnBrk="1" hangingPunct="1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entury Gothic" panose="020B0502020202020204" pitchFamily="34" charset="0"/>
              </a:rPr>
              <a:t>Численность постоянного населения Новосибирской области составляет 2785,836 тыс. чел., исходя из этого уровень автомобилизации составляет 337 автомобилей на 1000 жителей.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xmlns="" id="{983F7887-490D-504E-9F3B-BD23D96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0613" y="6245225"/>
            <a:ext cx="2312987" cy="476250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Оценка и анализ параметров движения маршрутных транспортных средств, результаты анализа пассажиропотоков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" y="1001980"/>
            <a:ext cx="7333269" cy="51857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89104" y="3188993"/>
            <a:ext cx="3960440" cy="33723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Наземный пассажирский транспорт общего пользования </a:t>
            </a:r>
            <a:r>
              <a:rPr lang="ru-RU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Усть-Таркского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муниципального района представлен только автобусами. Маршрутная сеть </a:t>
            </a:r>
            <a:r>
              <a:rPr lang="ru-RU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Усть-Таркского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района состоит из 14 муниципальных и 2 межмуниципальных маршрутов регулярных перевозок. Основным перевозчиком является ООО «</a:t>
            </a:r>
            <a:r>
              <a:rPr lang="ru-RU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Усть-Таркское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АТП»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983F7887-490D-504E-9F3B-BD23D96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0613" y="6373130"/>
            <a:ext cx="2312987" cy="476250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906000" cy="7424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Анализ состояния безопасности дорожного движения, результаты исследования причин и условий возникновения дорожно-транспортных происшествий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6042"/>
              </p:ext>
            </p:extLst>
          </p:nvPr>
        </p:nvGraphicFramePr>
        <p:xfrm>
          <a:off x="322642" y="1419704"/>
          <a:ext cx="4896544" cy="1278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Вид ДТП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Количество ДТП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Погибло, чел.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Ранено, чел.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Столкновение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Наезд на пешехода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Наезд на препятствие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Опрокидывание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Всего: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36476" y="1128017"/>
            <a:ext cx="56886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altLang="ru-RU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Распределение ДТП с пострадавшими по видам по данным 2018 года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CB13EE15-68C0-EE4C-BE0D-72E29BEB5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763198"/>
              </p:ext>
            </p:extLst>
          </p:nvPr>
        </p:nvGraphicFramePr>
        <p:xfrm>
          <a:off x="5296468" y="1382217"/>
          <a:ext cx="4118530" cy="128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36476" y="2753117"/>
            <a:ext cx="56886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altLang="ru-RU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Распределение ДТП с пострадавшими по видам по данным 2019 года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52774"/>
              </p:ext>
            </p:extLst>
          </p:nvPr>
        </p:nvGraphicFramePr>
        <p:xfrm>
          <a:off x="317457" y="3213078"/>
          <a:ext cx="4897288" cy="897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8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0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6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Вид ДТП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Количество ДТП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Погибло, чел.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Ранено, чел.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Наезд на пешехода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Опрокидывание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Всего: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C89D5BCD-37D2-BF4A-A63F-964B33D33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228621"/>
              </p:ext>
            </p:extLst>
          </p:nvPr>
        </p:nvGraphicFramePr>
        <p:xfrm>
          <a:off x="5296468" y="3030116"/>
          <a:ext cx="4118530" cy="126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40040" y="4340133"/>
            <a:ext cx="56886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altLang="ru-RU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Распределение ДТП с пострадавшими по видам по данным 2020 года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05206"/>
              </p:ext>
            </p:extLst>
          </p:nvPr>
        </p:nvGraphicFramePr>
        <p:xfrm>
          <a:off x="318200" y="4701191"/>
          <a:ext cx="4896545" cy="1278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8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0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Вид ДТП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Количество ДТП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Погибло, чел.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Ранено, чел.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Наезд на пешехода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Опрокидывание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Наезд на препятствие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Съезд с дороги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Всего</a:t>
                      </a:r>
                      <a:r>
                        <a:rPr lang="en-US" sz="100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D17F093F-B0B9-A64F-8A15-A8CB83D0F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889840"/>
              </p:ext>
            </p:extLst>
          </p:nvPr>
        </p:nvGraphicFramePr>
        <p:xfrm>
          <a:off x="5296469" y="4655216"/>
          <a:ext cx="4118530" cy="132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983F7887-490D-504E-9F3B-BD23D96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0613" y="6245225"/>
            <a:ext cx="2312987" cy="476250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4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16898</TotalTime>
  <Words>3075</Words>
  <Application>Microsoft Office PowerPoint</Application>
  <PresentationFormat>Лист A4 (210x297 мм)</PresentationFormat>
  <Paragraphs>973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Times New Roman</vt:lpstr>
      <vt:lpstr>Тема Office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Транспортно-пересадочные узлы в транспортно-коммуникационной системе Санкт-Петербурга</dc:title>
  <dc:creator>Admin</dc:creator>
  <cp:lastModifiedBy>Игнатенко Елизавета</cp:lastModifiedBy>
  <cp:revision>1748</cp:revision>
  <cp:lastPrinted>2021-05-06T11:57:05Z</cp:lastPrinted>
  <dcterms:modified xsi:type="dcterms:W3CDTF">2021-07-09T09:11:01Z</dcterms:modified>
</cp:coreProperties>
</file>