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27.xml" ContentType="application/vnd.openxmlformats-officedocument.presentationml.notesSlide+xml"/>
  <Override PartName="/ppt/charts/chart14.xml" ContentType="application/vnd.openxmlformats-officedocument.drawingml.chart+xml"/>
  <Override PartName="/ppt/notesSlides/notesSlide28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6">
  <p:sldMasterIdLst>
    <p:sldMasterId id="2147483752" r:id="rId1"/>
  </p:sldMasterIdLst>
  <p:notesMasterIdLst>
    <p:notesMasterId r:id="rId58"/>
  </p:notesMasterIdLst>
  <p:handoutMasterIdLst>
    <p:handoutMasterId r:id="rId59"/>
  </p:handoutMasterIdLst>
  <p:sldIdLst>
    <p:sldId id="256" r:id="rId2"/>
    <p:sldId id="259" r:id="rId3"/>
    <p:sldId id="262" r:id="rId4"/>
    <p:sldId id="557" r:id="rId5"/>
    <p:sldId id="558" r:id="rId6"/>
    <p:sldId id="457" r:id="rId7"/>
    <p:sldId id="458" r:id="rId8"/>
    <p:sldId id="263" r:id="rId9"/>
    <p:sldId id="460" r:id="rId10"/>
    <p:sldId id="461" r:id="rId11"/>
    <p:sldId id="462" r:id="rId12"/>
    <p:sldId id="265" r:id="rId13"/>
    <p:sldId id="466" r:id="rId14"/>
    <p:sldId id="467" r:id="rId15"/>
    <p:sldId id="468" r:id="rId16"/>
    <p:sldId id="456" r:id="rId17"/>
    <p:sldId id="469" r:id="rId18"/>
    <p:sldId id="270" r:id="rId19"/>
    <p:sldId id="277" r:id="rId20"/>
    <p:sldId id="470" r:id="rId21"/>
    <p:sldId id="273" r:id="rId22"/>
    <p:sldId id="472" r:id="rId23"/>
    <p:sldId id="473" r:id="rId24"/>
    <p:sldId id="480" r:id="rId25"/>
    <p:sldId id="484" r:id="rId26"/>
    <p:sldId id="490" r:id="rId27"/>
    <p:sldId id="491" r:id="rId28"/>
    <p:sldId id="492" r:id="rId29"/>
    <p:sldId id="493" r:id="rId30"/>
    <p:sldId id="498" r:id="rId31"/>
    <p:sldId id="547" r:id="rId32"/>
    <p:sldId id="501" r:id="rId33"/>
    <p:sldId id="507" r:id="rId34"/>
    <p:sldId id="511" r:id="rId35"/>
    <p:sldId id="512" r:id="rId36"/>
    <p:sldId id="513" r:id="rId37"/>
    <p:sldId id="514" r:id="rId38"/>
    <p:sldId id="519" r:id="rId39"/>
    <p:sldId id="521" r:id="rId40"/>
    <p:sldId id="487" r:id="rId41"/>
    <p:sldId id="523" r:id="rId42"/>
    <p:sldId id="531" r:id="rId43"/>
    <p:sldId id="532" r:id="rId44"/>
    <p:sldId id="533" r:id="rId45"/>
    <p:sldId id="534" r:id="rId46"/>
    <p:sldId id="384" r:id="rId47"/>
    <p:sldId id="548" r:id="rId48"/>
    <p:sldId id="550" r:id="rId49"/>
    <p:sldId id="551" r:id="rId50"/>
    <p:sldId id="389" r:id="rId51"/>
    <p:sldId id="331" r:id="rId52"/>
    <p:sldId id="553" r:id="rId53"/>
    <p:sldId id="554" r:id="rId54"/>
    <p:sldId id="555" r:id="rId55"/>
    <p:sldId id="556" r:id="rId56"/>
    <p:sldId id="449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CEF2F1"/>
    <a:srgbClr val="0033CC"/>
    <a:srgbClr val="FF0000"/>
    <a:srgbClr val="F7FAD6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8566" autoAdjust="0"/>
  </p:normalViewPr>
  <p:slideViewPr>
    <p:cSldViewPr>
      <p:cViewPr>
        <p:scale>
          <a:sx n="78" d="100"/>
          <a:sy n="78" d="100"/>
        </p:scale>
        <p:origin x="-2574" y="-9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image" Target="../media/image2.jpeg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2;&#1045;&#1044;.%20&#1057;&#1054;&#1042;&#1045;&#1058;%209&#1084;&#1077;&#1089;.%202013&#1075;\&#1079;&#1072;&#1073;&#1086;&#1083;&#1077;&#1074;&#1072;&#1077;&#1084;&#1086;&#1089;&#1090;&#1100;%209%20&#1084;&#1077;&#1089;.%202013%20&#1075;&#1086;&#1076;&#1072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image" Target="../media/image2.jpeg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image" Target="../media/image2.jpeg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image" Target="../media/image3.jpeg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44;&#1080;&#1089;&#1087;&#1072;&#1085;&#1089;&#1077;&#1088;&#1080;&#1079;&#1072;&#1094;&#1080;&#1103;%202013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G:\2013\&#1055;&#1086;&#1082;&#1072;&#1079;&#1072;&#1090;&#1077;&#1083;&#1080;%20&#1088;&#1072;&#1073;&#1086;&#1090;&#1099;%20&#1062;&#1056;&#1041;%20&#1079;&#1072;%209%20&#1084;&#1077;&#1089;.%202013%20&#1075;&#1086;&#1076;&#1072;\&#1057;&#1090;&#1088;&#1091;&#1082;&#1091;&#1090;&#1088;&#1072;%20&#1079;&#1072;&#1073;&#1086;&#1083;&#1077;&#1074;&#1072;&#1077;&#1084;&#1086;&#1089;&#1090;&#1080;%209%20&#1084;&#1077;&#1089;.%202013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ocuments\&#1079;&#1072;&#1073;&#1086;&#1083;&#1077;&#1074;&#1072;&#1077;&#1084;&#1086;&#1089;&#1090;&#1100;%20&#1076;&#1080;&#1072;&#1075;&#1088;&#1072;&#1084;&#1084;&#1072;%202013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G:\2013\&#1055;&#1086;&#1082;&#1072;&#1079;&#1072;&#1090;&#1077;&#1083;&#1080;%20&#1088;&#1072;&#1073;&#1086;&#1090;&#1099;%20&#1062;&#1056;&#1041;%20&#1079;&#1072;%209%20&#1084;&#1077;&#1089;.%202013%20&#1075;&#1086;&#1076;&#1072;\&#1057;&#1090;&#1088;&#1091;&#1082;&#1091;&#1090;&#1088;&#1072;%20&#1079;&#1072;&#1073;&#1086;&#1083;&#1077;&#1074;&#1072;&#1077;&#1084;&#1086;&#1089;&#1090;&#1080;%209%20&#1084;&#1077;&#1089;.%202013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image" Target="../media/image1.jpeg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ocuments\&#1079;&#1072;&#1073;&#1086;&#1083;&#1077;&#1074;&#1072;&#1077;&#1084;&#1086;&#1089;&#1090;&#1100;%20&#1076;&#1080;&#1072;&#1075;&#1088;&#1072;&#1084;&#1084;&#1072;%202013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2.jpeg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image" Target="../media/image2.jpeg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ocuments\2013%20&#1087;&#1086;&#1082;&#1072;&#1079;&#1072;&#1090;&#1077;&#1083;&#108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ocuments\2013%20&#1087;&#1086;&#1082;&#1072;&#1079;&#1072;&#1090;&#1077;&#1083;&#108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image" Target="../media/image3.jpeg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5;&#1042;&#1043;&#1045;&#1053;&#1048;&#1049;\Documents\&#1079;&#1072;&#1073;&#1086;&#1083;&#1077;&#1074;&#1072;&#1077;&#1084;&#1086;&#1089;&#1090;&#1100;%20&#1076;&#1077;&#1090;&#1080;%200-17%20-%202013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43;&#1054;&#1044;&#1054;&#1042;&#1040;&#1071;%20&#1050;&#1054;&#1053;&#1060;&#1045;&#1056;&#1045;&#1053;&#1062;&#1048;&#1071;%20&#1079;&#1072;%202013%20&#1075;\&#1047;&#1072;&#1073;&#1086;&#1083;&#1077;&#1074;&#1072;&#1077;&#1084;&#1086;&#1089;&#1090;&#1100;%202012\&#1047;&#1072;&#1073;&#1086;&#1083;&#1077;&#1074;&#1072;&#1077;&#1084;&#1086;&#1089;&#1090;&#1100;%202012\&#1057;&#1090;&#1088;&#1091;&#1082;&#1090;&#1091;&#1088;&#1072;%20&#1079;&#1072;&#1073;&#1086;&#1083;&#1077;&#1099;&#1074;&#1072;&#1077;&#1084;&#1086;&#1089;&#1090;&#1080;%20&#1076;&#1077;&#1090;&#1077;&#1081;%200-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10" baseline="0"/>
            </a:pPr>
            <a:r>
              <a:rPr lang="ru-RU" sz="1310" baseline="0"/>
              <a:t>всего врачи</a:t>
            </a:r>
          </a:p>
        </c:rich>
      </c:tx>
      <c:layout>
        <c:manualLayout>
          <c:xMode val="edge"/>
          <c:yMode val="edge"/>
          <c:x val="0.64553650793650796"/>
          <c:y val="9.2592592592593819E-3"/>
        </c:manualLayout>
      </c:layout>
      <c:overlay val="0"/>
      <c:spPr>
        <a:solidFill>
          <a:schemeClr val="accent6">
            <a:lumMod val="20000"/>
            <a:lumOff val="80000"/>
          </a:schemeClr>
        </a:solidFill>
      </c:sp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6507936507936901E-2"/>
                  <c:y val="-1.388888888888902E-2"/>
                </c:manualLayout>
              </c:layout>
              <c:tx>
                <c:rich>
                  <a:bodyPr/>
                  <a:lstStyle/>
                  <a:p>
                    <a:r>
                      <a:rPr lang="en-US" sz="1530" b="1" i="0" baseline="0" dirty="0"/>
                      <a:t>8</a:t>
                    </a:r>
                    <a:r>
                      <a:rPr lang="ru-RU" sz="1530" b="1" i="0" baseline="0" dirty="0"/>
                      <a:t>- 23%</a:t>
                    </a:r>
                    <a:endParaRPr lang="en-US" sz="1530" b="1" i="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396825396825401E-3"/>
                  <c:y val="-8.3333333333333565E-2"/>
                </c:manualLayout>
              </c:layout>
              <c:tx>
                <c:rich>
                  <a:bodyPr/>
                  <a:lstStyle/>
                  <a:p>
                    <a:r>
                      <a:rPr lang="en-US" sz="1530" b="1" i="0" baseline="0"/>
                      <a:t>8</a:t>
                    </a:r>
                    <a:r>
                      <a:rPr lang="ru-RU" sz="1530" b="1" i="0" baseline="0"/>
                      <a:t> - 23 %</a:t>
                    </a:r>
                    <a:endParaRPr lang="en-US" sz="1530" b="1" i="0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7301587301587504E-2"/>
                  <c:y val="-1.8518518518518646E-2"/>
                </c:manualLayout>
              </c:layout>
              <c:tx>
                <c:rich>
                  <a:bodyPr/>
                  <a:lstStyle/>
                  <a:p>
                    <a:r>
                      <a:rPr lang="en-US" sz="1530" b="1" i="0" baseline="0"/>
                      <a:t>8</a:t>
                    </a:r>
                    <a:r>
                      <a:rPr lang="ru-RU" sz="1530" b="1" i="0" baseline="0"/>
                      <a:t> - 23 %</a:t>
                    </a:r>
                    <a:endParaRPr lang="en-US" sz="1530" b="1" i="0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1746031746031675E-2"/>
                  <c:y val="-2.314814814814815E-2"/>
                </c:manualLayout>
              </c:layout>
              <c:tx>
                <c:rich>
                  <a:bodyPr/>
                  <a:lstStyle/>
                  <a:p>
                    <a:r>
                      <a:rPr lang="en-US" sz="1530" b="1" i="0" baseline="0"/>
                      <a:t>5</a:t>
                    </a:r>
                    <a:r>
                      <a:rPr lang="ru-RU" sz="1530" b="1" i="0" baseline="0"/>
                      <a:t> - 15%</a:t>
                    </a:r>
                    <a:endParaRPr lang="en-US" sz="1530" b="1" i="0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110798650168804E-2"/>
                  <c:y val="-2.7777777777778165E-2"/>
                </c:manualLayout>
              </c:layout>
              <c:tx>
                <c:rich>
                  <a:bodyPr/>
                  <a:lstStyle/>
                  <a:p>
                    <a:r>
                      <a:rPr lang="en-US" sz="1530" b="1" i="0" baseline="0"/>
                      <a:t>2</a:t>
                    </a:r>
                    <a:r>
                      <a:rPr lang="ru-RU" sz="1530" b="1" i="0" baseline="0"/>
                      <a:t> -6%</a:t>
                    </a:r>
                    <a:endParaRPr lang="en-US" sz="1530" b="1" i="0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8412698412698928E-2"/>
                  <c:y val="-2.3148512685914457E-2"/>
                </c:manualLayout>
              </c:layout>
              <c:tx>
                <c:rich>
                  <a:bodyPr/>
                  <a:lstStyle/>
                  <a:p>
                    <a:r>
                      <a:rPr lang="en-US" sz="1530" b="1" i="0" baseline="0" dirty="0"/>
                      <a:t>3</a:t>
                    </a:r>
                    <a:r>
                      <a:rPr lang="ru-RU" sz="1530" b="1" i="0" baseline="0" dirty="0"/>
                      <a:t> - 9%</a:t>
                    </a:r>
                    <a:endParaRPr lang="en-US" sz="1530" b="1" i="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gradFill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 scaled="0"/>
              </a:gradFill>
            </c:spPr>
            <c:txPr>
              <a:bodyPr/>
              <a:lstStyle/>
              <a:p>
                <a:pPr>
                  <a:defRPr sz="153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до 30 лет</c:v>
                </c:pt>
                <c:pt idx="1">
                  <c:v>31  - 40</c:v>
                </c:pt>
                <c:pt idx="2">
                  <c:v>41 - 50</c:v>
                </c:pt>
                <c:pt idx="3">
                  <c:v>51 - 55</c:v>
                </c:pt>
                <c:pt idx="4">
                  <c:v>56-60 </c:v>
                </c:pt>
                <c:pt idx="5">
                  <c:v>старше60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5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6696064"/>
        <c:axId val="36458432"/>
        <c:axId val="0"/>
      </c:bar3DChart>
      <c:catAx>
        <c:axId val="366960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10" b="1" i="0" baseline="0"/>
            </a:pPr>
            <a:endParaRPr lang="ru-RU"/>
          </a:p>
        </c:txPr>
        <c:crossAx val="36458432"/>
        <c:crosses val="autoZero"/>
        <c:auto val="1"/>
        <c:lblAlgn val="ctr"/>
        <c:lblOffset val="100"/>
        <c:noMultiLvlLbl val="0"/>
      </c:catAx>
      <c:valAx>
        <c:axId val="36458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696064"/>
        <c:crosses val="autoZero"/>
        <c:crossBetween val="between"/>
      </c:valAx>
    </c:plotArea>
    <c:plotVisOnly val="1"/>
    <c:dispBlanksAs val="gap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2034230447882273"/>
          <c:y val="8.3691631569309727E-2"/>
          <c:w val="0.41975380806656809"/>
          <c:h val="0.56457939632545961"/>
        </c:manualLayout>
      </c:layout>
      <c:pie3DChart>
        <c:varyColors val="1"/>
        <c:ser>
          <c:idx val="0"/>
          <c:order val="0"/>
          <c:tx>
            <c:strRef>
              <c:f>'об.заб. дети'!$B$50:$B$51</c:f>
              <c:strCache>
                <c:ptCount val="1"/>
                <c:pt idx="0">
                  <c:v>Подростки 15-17 лет</c:v>
                </c:pt>
              </c:strCache>
            </c:strRef>
          </c:tx>
          <c:dLbls>
            <c:dLbl>
              <c:idx val="0"/>
              <c:layout>
                <c:manualLayout>
                  <c:x val="2.1920823910851976E-2"/>
                  <c:y val="-9.983519501922904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0.28159283676898206"/>
                  <c:y val="-1.374027022657095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9.0408169124803206E-2"/>
                  <c:y val="4.963828603227614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6.586648938118736E-2"/>
                  <c:y val="9.039486488175482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4583108508811971"/>
                  <c:y val="6.334483001477010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2244271716839254"/>
                  <c:y val="5.384483916254654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26550454549582686"/>
                  <c:y val="-4.120246597082342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0610181455293359"/>
                  <c:y val="-1.135031473501342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35126174972073126"/>
                  <c:y val="-0.1034690431137968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1.8474882851986067E-2"/>
                  <c:y val="-0.1163666518866366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4.7084442605146134E-3"/>
                  <c:y val="-0.1819310655410045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0.17745820357664402"/>
                  <c:y val="-0.1221123522350404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0.30725506578558731"/>
                  <c:y val="-0.1201908482369941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0.44602602875332625"/>
                  <c:y val="-2.958391828928406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0.22990435854609675"/>
                  <c:y val="-9.476554685678859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6"/>
              <c:layout>
                <c:manualLayout>
                  <c:x val="0.25139843315040694"/>
                  <c:y val="-2.122239018117065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8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'об.заб. дети'!$A$52:$A$68</c:f>
              <c:strCache>
                <c:ptCount val="17"/>
                <c:pt idx="0">
                  <c:v>Болезни органов дыхания</c:v>
                </c:pt>
                <c:pt idx="1">
                  <c:v>Болезни глаза и его придаточного аппарата</c:v>
                </c:pt>
                <c:pt idx="2">
                  <c:v>Болезни костно-мышечной системы</c:v>
                </c:pt>
                <c:pt idx="3">
                  <c:v>Психические расстройства</c:v>
                </c:pt>
                <c:pt idx="4">
                  <c:v>Болезни органов пищеварения</c:v>
                </c:pt>
                <c:pt idx="5">
                  <c:v>Инфекционные болезни</c:v>
                </c:pt>
                <c:pt idx="6">
                  <c:v>Болезни нервной системы</c:v>
                </c:pt>
                <c:pt idx="7">
                  <c:v>Травмы и отравления</c:v>
                </c:pt>
                <c:pt idx="8">
                  <c:v>Болезни мочеполовой системы</c:v>
                </c:pt>
                <c:pt idx="9">
                  <c:v>Болезни кожи и подкожной клетчатки</c:v>
                </c:pt>
                <c:pt idx="10">
                  <c:v>Болезни эндокринной системы</c:v>
                </c:pt>
                <c:pt idx="11">
                  <c:v>Болезни уха и сосцевидного отростка</c:v>
                </c:pt>
                <c:pt idx="12">
                  <c:v>Болезни крови и кроветворных органов</c:v>
                </c:pt>
                <c:pt idx="13">
                  <c:v>Болезни системы кровообращения</c:v>
                </c:pt>
                <c:pt idx="14">
                  <c:v>Новообразования</c:v>
                </c:pt>
                <c:pt idx="15">
                  <c:v>Беременность, роды и послеродовой период</c:v>
                </c:pt>
                <c:pt idx="16">
                  <c:v>Врожденные аномалии</c:v>
                </c:pt>
              </c:strCache>
            </c:strRef>
          </c:cat>
          <c:val>
            <c:numRef>
              <c:f>'об.заб. дети'!$B$52:$B$68</c:f>
              <c:numCache>
                <c:formatCode>General</c:formatCode>
                <c:ptCount val="17"/>
                <c:pt idx="0">
                  <c:v>425.1</c:v>
                </c:pt>
                <c:pt idx="1">
                  <c:v>0</c:v>
                </c:pt>
                <c:pt idx="2">
                  <c:v>160.19999999999999</c:v>
                </c:pt>
                <c:pt idx="3">
                  <c:v>96.5</c:v>
                </c:pt>
                <c:pt idx="4">
                  <c:v>51.3</c:v>
                </c:pt>
                <c:pt idx="5">
                  <c:v>49.3</c:v>
                </c:pt>
                <c:pt idx="6">
                  <c:v>45.2</c:v>
                </c:pt>
                <c:pt idx="7">
                  <c:v>39</c:v>
                </c:pt>
                <c:pt idx="8">
                  <c:v>37</c:v>
                </c:pt>
                <c:pt idx="9">
                  <c:v>30.8</c:v>
                </c:pt>
                <c:pt idx="10">
                  <c:v>26.7</c:v>
                </c:pt>
                <c:pt idx="11">
                  <c:v>24.6</c:v>
                </c:pt>
                <c:pt idx="12">
                  <c:v>20.5</c:v>
                </c:pt>
                <c:pt idx="13">
                  <c:v>14.4</c:v>
                </c:pt>
                <c:pt idx="14">
                  <c:v>10.3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0807917569255799E-2"/>
          <c:y val="0.57529526244089646"/>
          <c:w val="0.95509449965043391"/>
          <c:h val="0.39970460606251984"/>
        </c:manualLayout>
      </c:layout>
      <c:overlay val="0"/>
      <c:spPr>
        <a:solidFill>
          <a:srgbClr val="F79646">
            <a:lumMod val="20000"/>
            <a:lumOff val="80000"/>
          </a:srgbClr>
        </a:solidFill>
      </c:spPr>
      <c:txPr>
        <a:bodyPr/>
        <a:lstStyle/>
        <a:p>
          <a:pPr>
            <a:defRPr sz="1200" b="1" i="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27777777777777"/>
          <c:y val="0.18201091952113638"/>
          <c:w val="0.64583333333333526"/>
          <c:h val="0.33507580539774517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0.10692355643044622"/>
                  <c:y val="1.030937105084086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3251213910761201"/>
                  <c:y val="-9.592349567415184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1388670166229234E-2"/>
                  <c:y val="5.949411386867783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2.2439195100612506E-2"/>
                  <c:y val="0.1049290674108774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5.2836176727909023E-2"/>
                  <c:y val="0.1563112838743268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7.6440288713910759E-2"/>
                  <c:y val="0.1176231768497294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9.6028871391076603E-2"/>
                  <c:y val="8.386989600983453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3520669291338583"/>
                  <c:y val="3.811311560738461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7576946631671084"/>
                  <c:y val="-3.43736779737976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21437554680664916"/>
                  <c:y val="-8.501788542255002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23058858267716578"/>
                  <c:y val="-0.1277273885068167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9.3765529308836873E-2"/>
                  <c:y val="-0.130898257970918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3.7722878390201234E-2"/>
                  <c:y val="-0.1280148842154228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0.14747615923009624"/>
                  <c:y val="-0.1276620485730423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0.20968547681539851"/>
                  <c:y val="-0.122032182686025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0.40119772528433945"/>
                  <c:y val="-0.1270664584648439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6"/>
              <c:layout>
                <c:manualLayout>
                  <c:x val="0.42604046369203946"/>
                  <c:y val="-4.1467601359956828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1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Лист2!$A$5:$A$21</c:f>
              <c:strCache>
                <c:ptCount val="17"/>
                <c:pt idx="0">
                  <c:v>Болезни органов дыхания</c:v>
                </c:pt>
                <c:pt idx="1">
                  <c:v>Болезни глаза и его придаточного аппарата</c:v>
                </c:pt>
                <c:pt idx="2">
                  <c:v>Болезни костно-мышечной системы</c:v>
                </c:pt>
                <c:pt idx="3">
                  <c:v>Психические расстройства</c:v>
                </c:pt>
                <c:pt idx="4">
                  <c:v>Болезни нервной системы</c:v>
                </c:pt>
                <c:pt idx="5">
                  <c:v>Инфекционные болезни</c:v>
                </c:pt>
                <c:pt idx="6">
                  <c:v>Травмы и отравления</c:v>
                </c:pt>
                <c:pt idx="7">
                  <c:v>Болезни органов пищеварения</c:v>
                </c:pt>
                <c:pt idx="8">
                  <c:v>Болезни кожи и подкожной клетчатки</c:v>
                </c:pt>
                <c:pt idx="9">
                  <c:v>Болезни мочеполовой системы</c:v>
                </c:pt>
                <c:pt idx="10">
                  <c:v>Болезни уха и сосцевидного отростка</c:v>
                </c:pt>
                <c:pt idx="11">
                  <c:v>Болезни эндокринной системы</c:v>
                </c:pt>
                <c:pt idx="12">
                  <c:v>Болезни крови и кроветворных органов</c:v>
                </c:pt>
                <c:pt idx="13">
                  <c:v>Новообразования</c:v>
                </c:pt>
                <c:pt idx="14">
                  <c:v>Болезни системы кровообращения</c:v>
                </c:pt>
                <c:pt idx="15">
                  <c:v>Беременность, роды и послеродовой период</c:v>
                </c:pt>
                <c:pt idx="16">
                  <c:v>Врожденные аномалии</c:v>
                </c:pt>
              </c:strCache>
            </c:strRef>
          </c:cat>
          <c:val>
            <c:numRef>
              <c:f>Лист2!$B$5:$B$21</c:f>
              <c:numCache>
                <c:formatCode>General</c:formatCode>
                <c:ptCount val="17"/>
                <c:pt idx="0">
                  <c:v>538.29999999999995</c:v>
                </c:pt>
                <c:pt idx="1">
                  <c:v>336.9</c:v>
                </c:pt>
                <c:pt idx="2" formatCode="0.0">
                  <c:v>186</c:v>
                </c:pt>
                <c:pt idx="3">
                  <c:v>120.4</c:v>
                </c:pt>
                <c:pt idx="4">
                  <c:v>54.7</c:v>
                </c:pt>
                <c:pt idx="5">
                  <c:v>52.5</c:v>
                </c:pt>
                <c:pt idx="6">
                  <c:v>52.5</c:v>
                </c:pt>
                <c:pt idx="7">
                  <c:v>50.3</c:v>
                </c:pt>
                <c:pt idx="8">
                  <c:v>48.1</c:v>
                </c:pt>
                <c:pt idx="9">
                  <c:v>41.6</c:v>
                </c:pt>
                <c:pt idx="10">
                  <c:v>35</c:v>
                </c:pt>
                <c:pt idx="11">
                  <c:v>28.5</c:v>
                </c:pt>
                <c:pt idx="12">
                  <c:v>24.1</c:v>
                </c:pt>
                <c:pt idx="13">
                  <c:v>15.3</c:v>
                </c:pt>
                <c:pt idx="14">
                  <c:v>10.9</c:v>
                </c:pt>
                <c:pt idx="15">
                  <c:v>4.4000000000000004</c:v>
                </c:pt>
                <c:pt idx="16">
                  <c:v>2.2000000000000002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4.6602580927384112E-2"/>
          <c:y val="0.65883542963084485"/>
          <c:w val="0.90401684164479468"/>
          <c:h val="0.32264589734458354"/>
        </c:manualLayout>
      </c:layout>
      <c:overlay val="0"/>
      <c:spPr>
        <a:solidFill>
          <a:schemeClr val="accent5">
            <a:lumMod val="20000"/>
            <a:lumOff val="80000"/>
          </a:schemeClr>
        </a:solidFill>
      </c:spPr>
      <c:txPr>
        <a:bodyPr/>
        <a:lstStyle/>
        <a:p>
          <a:pPr>
            <a:defRPr sz="1060" b="1" i="0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Лист1!$B$1:$B$2</c:f>
              <c:strCache>
                <c:ptCount val="1"/>
                <c:pt idx="0">
                  <c:v>Мужчины 21 – 36 лет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3715846994535519E-3"/>
                  <c:y val="-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715846994535918E-3"/>
                  <c:y val="-4.6296296296296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4.6296296296296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5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Лист1!$A$3:$A$5</c:f>
              <c:strCache>
                <c:ptCount val="3"/>
                <c:pt idx="0">
                  <c:v>Определена I группа здоровья</c:v>
                </c:pt>
                <c:pt idx="1">
                  <c:v>Определена II группа здоровья</c:v>
                </c:pt>
                <c:pt idx="2">
                  <c:v>Определена III группа здоровья</c:v>
                </c:pt>
              </c:strCache>
            </c:strRef>
          </c:cat>
          <c:val>
            <c:numRef>
              <c:f>Лист1!$B$3:$B$5</c:f>
              <c:numCache>
                <c:formatCode>General</c:formatCode>
                <c:ptCount val="3"/>
                <c:pt idx="0">
                  <c:v>132</c:v>
                </c:pt>
                <c:pt idx="1">
                  <c:v>54</c:v>
                </c:pt>
                <c:pt idx="2">
                  <c:v>62</c:v>
                </c:pt>
              </c:numCache>
            </c:numRef>
          </c:val>
        </c:ser>
        <c:ser>
          <c:idx val="1"/>
          <c:order val="1"/>
          <c:tx>
            <c:strRef>
              <c:f>Лист1!$C$1:$C$2</c:f>
              <c:strCache>
                <c:ptCount val="1"/>
                <c:pt idx="0">
                  <c:v>Мужчины 39 – 60 лет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300546448087609E-2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072396825245282E-17"/>
                  <c:y val="-4.6296296296296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3.2407407407407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1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Лист1!$A$3:$A$5</c:f>
              <c:strCache>
                <c:ptCount val="3"/>
                <c:pt idx="0">
                  <c:v>Определена I группа здоровья</c:v>
                </c:pt>
                <c:pt idx="1">
                  <c:v>Определена II группа здоровья</c:v>
                </c:pt>
                <c:pt idx="2">
                  <c:v>Определена III группа здоровья</c:v>
                </c:pt>
              </c:strCache>
            </c:strRef>
          </c:cat>
          <c:val>
            <c:numRef>
              <c:f>Лист1!$C$3:$C$5</c:f>
              <c:numCache>
                <c:formatCode>General</c:formatCode>
                <c:ptCount val="3"/>
                <c:pt idx="0">
                  <c:v>46</c:v>
                </c:pt>
                <c:pt idx="1">
                  <c:v>126</c:v>
                </c:pt>
                <c:pt idx="2">
                  <c:v>293</c:v>
                </c:pt>
              </c:numCache>
            </c:numRef>
          </c:val>
        </c:ser>
        <c:ser>
          <c:idx val="2"/>
          <c:order val="2"/>
          <c:tx>
            <c:strRef>
              <c:f>Лист1!$D$1:$D$2</c:f>
              <c:strCache>
                <c:ptCount val="1"/>
                <c:pt idx="0">
                  <c:v>Мужчины Старше 60 лет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928961748633921E-2"/>
                  <c:y val="-6.0185185185185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114754098360791E-2"/>
                  <c:y val="-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4043715846994492E-2"/>
                  <c:y val="-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9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Лист1!$A$3:$A$5</c:f>
              <c:strCache>
                <c:ptCount val="3"/>
                <c:pt idx="0">
                  <c:v>Определена I группа здоровья</c:v>
                </c:pt>
                <c:pt idx="1">
                  <c:v>Определена II группа здоровья</c:v>
                </c:pt>
                <c:pt idx="2">
                  <c:v>Определена III группа здоровья</c:v>
                </c:pt>
              </c:strCache>
            </c:strRef>
          </c:cat>
          <c:val>
            <c:numRef>
              <c:f>Лист1!$D$3:$D$5</c:f>
              <c:numCache>
                <c:formatCode>General</c:formatCode>
                <c:ptCount val="3"/>
                <c:pt idx="0">
                  <c:v>1</c:v>
                </c:pt>
                <c:pt idx="1">
                  <c:v>29</c:v>
                </c:pt>
                <c:pt idx="2">
                  <c:v>133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6025216"/>
        <c:axId val="43943616"/>
        <c:axId val="0"/>
      </c:bar3DChart>
      <c:catAx>
        <c:axId val="8602521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accent1">
              <a:lumMod val="20000"/>
              <a:lumOff val="80000"/>
            </a:schemeClr>
          </a:solidFill>
        </c:spPr>
        <c:txPr>
          <a:bodyPr/>
          <a:lstStyle/>
          <a:p>
            <a:pPr>
              <a:defRPr sz="1130" b="1" i="0" baseline="0"/>
            </a:pPr>
            <a:endParaRPr lang="ru-RU"/>
          </a:p>
        </c:txPr>
        <c:crossAx val="43943616"/>
        <c:crosses val="autoZero"/>
        <c:auto val="1"/>
        <c:lblAlgn val="ctr"/>
        <c:lblOffset val="100"/>
        <c:noMultiLvlLbl val="0"/>
      </c:catAx>
      <c:valAx>
        <c:axId val="43943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0252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6406969180642096E-2"/>
          <c:y val="0.88467919316594723"/>
          <c:w val="0.92718606163871586"/>
          <c:h val="9.9528489485570748E-2"/>
        </c:manualLayout>
      </c:layout>
      <c:overlay val="0"/>
      <c:spPr>
        <a:blipFill>
          <a:blip xmlns:r="http://schemas.openxmlformats.org/officeDocument/2006/relationships" r:embed="rId1"/>
          <a:tile tx="0" ty="0" sx="100000" sy="100000" flip="none" algn="tl"/>
        </a:blipFill>
      </c:spPr>
      <c:txPr>
        <a:bodyPr/>
        <a:lstStyle/>
        <a:p>
          <a:pPr>
            <a:defRPr sz="113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Лист1!$B$7:$B$8</c:f>
              <c:strCache>
                <c:ptCount val="1"/>
                <c:pt idx="0">
                  <c:v>Женщины 21 – 36 лет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6225165562913656E-3"/>
                  <c:y val="-9.7222222222222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4150110375275895E-3"/>
                  <c:y val="-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2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Лист1!$A$9:$A$11</c:f>
              <c:strCache>
                <c:ptCount val="3"/>
                <c:pt idx="0">
                  <c:v>Определена I группа здоровья</c:v>
                </c:pt>
                <c:pt idx="1">
                  <c:v>Определена II группа здоровья</c:v>
                </c:pt>
                <c:pt idx="2">
                  <c:v>Определена III группа здоровья</c:v>
                </c:pt>
              </c:strCache>
            </c:strRef>
          </c:cat>
          <c:val>
            <c:numRef>
              <c:f>Лист1!$B$9:$B$11</c:f>
              <c:numCache>
                <c:formatCode>General</c:formatCode>
                <c:ptCount val="3"/>
                <c:pt idx="0">
                  <c:v>90</c:v>
                </c:pt>
                <c:pt idx="1">
                  <c:v>75</c:v>
                </c:pt>
                <c:pt idx="2">
                  <c:v>96</c:v>
                </c:pt>
              </c:numCache>
            </c:numRef>
          </c:val>
        </c:ser>
        <c:ser>
          <c:idx val="1"/>
          <c:order val="1"/>
          <c:tx>
            <c:strRef>
              <c:f>Лист1!$C$7:$C$8</c:f>
              <c:strCache>
                <c:ptCount val="1"/>
                <c:pt idx="0">
                  <c:v>Женщины 39 – 60 лет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6225165562913656E-3"/>
                  <c:y val="-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075055187638012E-3"/>
                  <c:y val="-4.1666666666666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075055187638012E-3"/>
                  <c:y val="-3.2407407407407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2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Лист1!$A$9:$A$11</c:f>
              <c:strCache>
                <c:ptCount val="3"/>
                <c:pt idx="0">
                  <c:v>Определена I группа здоровья</c:v>
                </c:pt>
                <c:pt idx="1">
                  <c:v>Определена II группа здоровья</c:v>
                </c:pt>
                <c:pt idx="2">
                  <c:v>Определена III группа здоровья</c:v>
                </c:pt>
              </c:strCache>
            </c:strRef>
          </c:cat>
          <c:val>
            <c:numRef>
              <c:f>Лист1!$C$9:$C$11</c:f>
              <c:numCache>
                <c:formatCode>General</c:formatCode>
                <c:ptCount val="3"/>
                <c:pt idx="0">
                  <c:v>27</c:v>
                </c:pt>
                <c:pt idx="1">
                  <c:v>142</c:v>
                </c:pt>
                <c:pt idx="2">
                  <c:v>407</c:v>
                </c:pt>
              </c:numCache>
            </c:numRef>
          </c:val>
        </c:ser>
        <c:ser>
          <c:idx val="2"/>
          <c:order val="2"/>
          <c:tx>
            <c:strRef>
              <c:f>Лист1!$D$7:$D$8</c:f>
              <c:strCache>
                <c:ptCount val="1"/>
                <c:pt idx="0">
                  <c:v>Женщины Старше 60 лет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075055187638012E-3"/>
                  <c:y val="-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6225165562913656E-3"/>
                  <c:y val="-6.4814814814815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452538631346581E-2"/>
                  <c:y val="-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2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Лист1!$A$9:$A$11</c:f>
              <c:strCache>
                <c:ptCount val="3"/>
                <c:pt idx="0">
                  <c:v>Определена I группа здоровья</c:v>
                </c:pt>
                <c:pt idx="1">
                  <c:v>Определена II группа здоровья</c:v>
                </c:pt>
                <c:pt idx="2">
                  <c:v>Определена III группа здоровья</c:v>
                </c:pt>
              </c:strCache>
            </c:strRef>
          </c:cat>
          <c:val>
            <c:numRef>
              <c:f>Лист1!$D$9:$D$11</c:f>
              <c:numCache>
                <c:formatCode>General</c:formatCode>
                <c:ptCount val="3"/>
                <c:pt idx="0">
                  <c:v>0</c:v>
                </c:pt>
                <c:pt idx="1">
                  <c:v>51</c:v>
                </c:pt>
                <c:pt idx="2">
                  <c:v>209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6026240"/>
        <c:axId val="43945344"/>
        <c:axId val="0"/>
      </c:bar3DChart>
      <c:catAx>
        <c:axId val="8602624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accent1">
              <a:lumMod val="20000"/>
              <a:lumOff val="80000"/>
            </a:schemeClr>
          </a:solidFill>
        </c:spPr>
        <c:txPr>
          <a:bodyPr/>
          <a:lstStyle/>
          <a:p>
            <a:pPr>
              <a:defRPr sz="1110" b="1" i="0" baseline="0"/>
            </a:pPr>
            <a:endParaRPr lang="ru-RU"/>
          </a:p>
        </c:txPr>
        <c:crossAx val="43945344"/>
        <c:crosses val="autoZero"/>
        <c:auto val="1"/>
        <c:lblAlgn val="ctr"/>
        <c:lblOffset val="100"/>
        <c:noMultiLvlLbl val="0"/>
      </c:catAx>
      <c:valAx>
        <c:axId val="43945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026240"/>
        <c:crosses val="autoZero"/>
        <c:crossBetween val="between"/>
      </c:valAx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8.0824637690123755E-2"/>
          <c:y val="0.88356707789804656"/>
          <c:w val="0.89805196974101542"/>
          <c:h val="0.10040135717085368"/>
        </c:manualLayout>
      </c:layout>
      <c:overlay val="0"/>
      <c:spPr>
        <a:blipFill>
          <a:blip xmlns:r="http://schemas.openxmlformats.org/officeDocument/2006/relationships" r:embed="rId1"/>
          <a:tile tx="0" ty="0" sx="100000" sy="100000" flip="none" algn="tl"/>
        </a:blipFill>
      </c:spPr>
      <c:txPr>
        <a:bodyPr/>
        <a:lstStyle/>
        <a:p>
          <a:pPr>
            <a:defRPr sz="1120" b="1" i="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0397281465644579E-2"/>
          <c:y val="0.11342592592592612"/>
          <c:w val="0.67216234528674257"/>
          <c:h val="0.70441973103877475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1.4819553805774277E-3"/>
                  <c:y val="-0.1066043307086617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5057742782152538E-2"/>
                  <c:y val="-0.3008763487897375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8278145695363305E-2"/>
                  <c:y val="-0.1103521434820647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36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Лист2!$A$1:$C$1</c:f>
              <c:strCache>
                <c:ptCount val="3"/>
                <c:pt idx="0">
                  <c:v>Группа 1 </c:v>
                </c:pt>
                <c:pt idx="1">
                  <c:v>Группа 2 </c:v>
                </c:pt>
                <c:pt idx="2">
                  <c:v>Группа 3</c:v>
                </c:pt>
              </c:strCache>
            </c:strRef>
          </c:cat>
          <c:val>
            <c:numRef>
              <c:f>Лист2!$A$2:$C$2</c:f>
              <c:numCache>
                <c:formatCode>General</c:formatCode>
                <c:ptCount val="3"/>
                <c:pt idx="0">
                  <c:v>296</c:v>
                </c:pt>
                <c:pt idx="1">
                  <c:v>477</c:v>
                </c:pt>
                <c:pt idx="2">
                  <c:v>1200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62106212939309902"/>
          <c:y val="0.79324458154070943"/>
          <c:w val="0.37786488340481345"/>
          <c:h val="0.12428119165516682"/>
        </c:manualLayout>
      </c:layout>
      <c:overlay val="0"/>
      <c:spPr>
        <a:solidFill>
          <a:schemeClr val="accent3">
            <a:lumMod val="20000"/>
            <a:lumOff val="80000"/>
          </a:schemeClr>
        </a:solidFill>
      </c:spPr>
      <c:txPr>
        <a:bodyPr/>
        <a:lstStyle/>
        <a:p>
          <a:pPr>
            <a:defRPr sz="1310" b="1" i="0" baseline="0"/>
          </a:pPr>
          <a:endParaRPr lang="ru-RU"/>
        </a:p>
      </c:txPr>
    </c:legend>
    <c:plotVisOnly val="1"/>
    <c:dispBlanksAs val="gap"/>
    <c:showDLblsOverMax val="0"/>
  </c:chart>
  <c:spPr>
    <a:solidFill>
      <a:srgbClr val="FFFF00"/>
    </a:solidFill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274126847562524"/>
          <c:y val="0"/>
          <c:w val="0.52834843329072989"/>
          <c:h val="0.7437133358982897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0"/>
                  <c:y val="-8.92937246480553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5557053285639175"/>
                  <c:y val="-9.2960673372080374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3718715411776095E-2"/>
                  <c:y val="3.695644105092930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4254872336575242E-2"/>
                  <c:y val="9.597947983774753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6.9475500490284781E-2"/>
                  <c:y val="2.457700363212179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1.3240466801617834E-2"/>
                  <c:y val="-4.635250139187148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0549548222559862"/>
                  <c:y val="-6.993027386728203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5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Лист3!$A$14:$A$20</c:f>
              <c:strCache>
                <c:ptCount val="7"/>
                <c:pt idx="0">
                  <c:v>Прочие заболевания</c:v>
                </c:pt>
                <c:pt idx="1">
                  <c:v>Болезни эндокринной системы, расстройства питания и нарушения обмена веществ</c:v>
                </c:pt>
                <c:pt idx="2">
                  <c:v>Болезни системы кровообращения</c:v>
                </c:pt>
                <c:pt idx="3">
                  <c:v>Болезни органов пищеварения</c:v>
                </c:pt>
                <c:pt idx="4">
                  <c:v>Болезни органов дыхания</c:v>
                </c:pt>
                <c:pt idx="5">
                  <c:v>Болезни крови, кроветворных органов и отдельные нарушения, вовлекающие иммунный механизм</c:v>
                </c:pt>
                <c:pt idx="6">
                  <c:v>Болезни нервной системы</c:v>
                </c:pt>
              </c:strCache>
            </c:strRef>
          </c:cat>
          <c:val>
            <c:numRef>
              <c:f>Лист3!$B$14:$B$20</c:f>
              <c:numCache>
                <c:formatCode>General</c:formatCode>
                <c:ptCount val="7"/>
                <c:pt idx="0">
                  <c:v>198</c:v>
                </c:pt>
                <c:pt idx="1">
                  <c:v>174</c:v>
                </c:pt>
                <c:pt idx="2">
                  <c:v>76</c:v>
                </c:pt>
                <c:pt idx="3">
                  <c:v>60</c:v>
                </c:pt>
                <c:pt idx="4">
                  <c:v>26</c:v>
                </c:pt>
                <c:pt idx="5">
                  <c:v>24</c:v>
                </c:pt>
                <c:pt idx="6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57458042073925308"/>
          <c:w val="0.99274786222819689"/>
          <c:h val="0.4075690495026229"/>
        </c:manualLayout>
      </c:layout>
      <c:overlay val="0"/>
      <c:spPr>
        <a:solidFill>
          <a:schemeClr val="accent5">
            <a:lumMod val="20000"/>
            <a:lumOff val="80000"/>
          </a:schemeClr>
        </a:solidFill>
      </c:spPr>
      <c:txPr>
        <a:bodyPr/>
        <a:lstStyle/>
        <a:p>
          <a:pPr>
            <a:defRPr sz="1260" b="1" i="0" baseline="0"/>
          </a:pPr>
          <a:endParaRPr lang="ru-RU"/>
        </a:p>
      </c:txPr>
    </c:legend>
    <c:plotVisOnly val="1"/>
    <c:dispBlanksAs val="gap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67896530608457"/>
          <c:y val="4.4498217144428157E-2"/>
          <c:w val="0.78888888888888964"/>
          <c:h val="0.43090194718427927"/>
        </c:manualLayout>
      </c:layout>
      <c:pie3DChart>
        <c:varyColors val="1"/>
        <c:ser>
          <c:idx val="0"/>
          <c:order val="0"/>
          <c:explosion val="5"/>
          <c:dLbls>
            <c:dLbl>
              <c:idx val="0"/>
              <c:layout>
                <c:manualLayout>
                  <c:x val="6.0835895120336984E-2"/>
                  <c:y val="-4.63968756124191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3775074070179985E-3"/>
                  <c:y val="3.168693853623445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8.9079921569112597E-2"/>
                  <c:y val="2.855156452681584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6.9645429096737294E-2"/>
                  <c:y val="0.1431692687898548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9.7952508489463519E-2"/>
                  <c:y val="6.835934020345675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23498215511749268"/>
                  <c:y val="4.113463083479060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21531044060424354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5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Лист3!$A$24:$A$31</c:f>
              <c:strCache>
                <c:ptCount val="8"/>
                <c:pt idx="0">
                  <c:v>Низкая физическая активность</c:v>
                </c:pt>
                <c:pt idx="1">
                  <c:v>Нерациональное питание</c:v>
                </c:pt>
                <c:pt idx="2">
                  <c:v>Умеренный суммарный сердечно-сосудистый риск</c:v>
                </c:pt>
                <c:pt idx="3">
                  <c:v>Избыточная масса тела (ожирение)</c:v>
                </c:pt>
                <c:pt idx="4">
                  <c:v>Курение табака</c:v>
                </c:pt>
                <c:pt idx="5">
                  <c:v>Дислипидемия</c:v>
                </c:pt>
                <c:pt idx="6">
                  <c:v>Высокий суммарный сердечно-сосудистый риск</c:v>
                </c:pt>
                <c:pt idx="7">
                  <c:v>Риск пагубного потребления алкоголя</c:v>
                </c:pt>
              </c:strCache>
            </c:strRef>
          </c:cat>
          <c:val>
            <c:numRef>
              <c:f>Лист3!$B$24:$B$31</c:f>
              <c:numCache>
                <c:formatCode>General</c:formatCode>
                <c:ptCount val="8"/>
                <c:pt idx="0">
                  <c:v>452</c:v>
                </c:pt>
                <c:pt idx="1">
                  <c:v>450</c:v>
                </c:pt>
                <c:pt idx="2">
                  <c:v>264</c:v>
                </c:pt>
                <c:pt idx="3">
                  <c:v>262</c:v>
                </c:pt>
                <c:pt idx="4">
                  <c:v>156</c:v>
                </c:pt>
                <c:pt idx="5">
                  <c:v>90</c:v>
                </c:pt>
                <c:pt idx="6">
                  <c:v>58</c:v>
                </c:pt>
                <c:pt idx="7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3.2543622542076302E-2"/>
          <c:y val="0.513945765219599"/>
          <c:w val="0.95518948976625151"/>
          <c:h val="0.45348604893245137"/>
        </c:manualLayout>
      </c:layout>
      <c:overlay val="0"/>
      <c:spPr>
        <a:solidFill>
          <a:schemeClr val="accent5">
            <a:lumMod val="20000"/>
            <a:lumOff val="80000"/>
          </a:schemeClr>
        </a:solidFill>
      </c:spPr>
      <c:txPr>
        <a:bodyPr/>
        <a:lstStyle/>
        <a:p>
          <a:pPr>
            <a:defRPr sz="124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682650582931305"/>
          <c:y val="1.5419302992616056E-2"/>
          <c:w val="0.56166845483706218"/>
          <c:h val="0.72417491508421383"/>
        </c:manualLayout>
      </c:layout>
      <c:pie3DChart>
        <c:varyColors val="1"/>
        <c:ser>
          <c:idx val="0"/>
          <c:order val="0"/>
          <c:tx>
            <c:strRef>
              <c:f>Общая!$B$2</c:f>
              <c:strCache>
                <c:ptCount val="1"/>
                <c:pt idx="0">
                  <c:v>Первичная заболеваемость</c:v>
                </c:pt>
              </c:strCache>
            </c:strRef>
          </c:tx>
          <c:dLbls>
            <c:dLbl>
              <c:idx val="0"/>
              <c:layout>
                <c:manualLayout>
                  <c:x val="-5.2637251704483634E-2"/>
                  <c:y val="-8.485398784611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2743929100268594"/>
                  <c:y val="2.4529759365183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5425725403165091"/>
                  <c:y val="9.542428713720054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1473515474995145E-2"/>
                  <c:y val="3.5984297774296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9688330243123272E-3"/>
                  <c:y val="7.5473288352045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0952908409384609E-3"/>
                  <c:y val="4.9692322491102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4229975840176016E-2"/>
                  <c:y val="-1.3959956576108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0798558437076112E-2"/>
                  <c:y val="-5.6925606812237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6.8977501665502816E-2"/>
                  <c:y val="-1.8396155977884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9.2567683626702632E-2"/>
                  <c:y val="-5.7379084158982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8.9735927504477758E-2"/>
                  <c:y val="-8.95228410584841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7.4179810092545789E-2"/>
                  <c:y val="-0.133194816616509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3.1549038021624447E-2"/>
                  <c:y val="-0.151447325628802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2.8516618908874952E-2"/>
                  <c:y val="-6.7863846862074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7.9946382848932934E-2"/>
                  <c:y val="-0.141740528507238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0.12072760400362822"/>
                  <c:y val="-6.01932088331891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4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Общая!$A$3:$A$20</c:f>
              <c:strCache>
                <c:ptCount val="18"/>
                <c:pt idx="0">
                  <c:v>Болезни органов дыхания</c:v>
                </c:pt>
                <c:pt idx="1">
                  <c:v>Болезни системы кровообращения</c:v>
                </c:pt>
                <c:pt idx="2">
                  <c:v>Болезни костно-мышечной системы</c:v>
                </c:pt>
                <c:pt idx="3">
                  <c:v>Болезни мочеполовой системы</c:v>
                </c:pt>
                <c:pt idx="4">
                  <c:v>Болезни глаза и его придаточного аппарата</c:v>
                </c:pt>
                <c:pt idx="5">
                  <c:v>Психические расстройства</c:v>
                </c:pt>
                <c:pt idx="6">
                  <c:v>Болезни органов пищеварения</c:v>
                </c:pt>
                <c:pt idx="7">
                  <c:v>Болезни эндокринной системы</c:v>
                </c:pt>
                <c:pt idx="8">
                  <c:v>Травмы и отравления</c:v>
                </c:pt>
                <c:pt idx="9">
                  <c:v>Инфекционные болезни</c:v>
                </c:pt>
                <c:pt idx="10">
                  <c:v>Болезни уха и сосцевидного отростка</c:v>
                </c:pt>
                <c:pt idx="11">
                  <c:v>Новообразования</c:v>
                </c:pt>
                <c:pt idx="12">
                  <c:v>Болезни кожи и подкожной клетчатки</c:v>
                </c:pt>
                <c:pt idx="13">
                  <c:v>Болезни нервной системы</c:v>
                </c:pt>
                <c:pt idx="14">
                  <c:v>Болезни крови и кроветворных органов</c:v>
                </c:pt>
                <c:pt idx="15">
                  <c:v>Беременность роды и послеродовой период</c:v>
                </c:pt>
                <c:pt idx="16">
                  <c:v>Отдельные состояния, возникающие в перинатальном периоде</c:v>
                </c:pt>
                <c:pt idx="17">
                  <c:v>Врожденные аномалии</c:v>
                </c:pt>
              </c:strCache>
            </c:strRef>
          </c:cat>
          <c:val>
            <c:numRef>
              <c:f>Общая!$B$3:$B$20</c:f>
              <c:numCache>
                <c:formatCode>0.0</c:formatCode>
                <c:ptCount val="18"/>
                <c:pt idx="0">
                  <c:v>42.57</c:v>
                </c:pt>
                <c:pt idx="1">
                  <c:v>2.63</c:v>
                </c:pt>
                <c:pt idx="2">
                  <c:v>5.9300000000000024</c:v>
                </c:pt>
                <c:pt idx="3">
                  <c:v>8.61</c:v>
                </c:pt>
                <c:pt idx="4">
                  <c:v>3.4499999999999997</c:v>
                </c:pt>
                <c:pt idx="5">
                  <c:v>0.42000000000000032</c:v>
                </c:pt>
                <c:pt idx="6">
                  <c:v>4.8499999999999996</c:v>
                </c:pt>
                <c:pt idx="7">
                  <c:v>3.34</c:v>
                </c:pt>
                <c:pt idx="8">
                  <c:v>6.72</c:v>
                </c:pt>
                <c:pt idx="9">
                  <c:v>6.35</c:v>
                </c:pt>
                <c:pt idx="10">
                  <c:v>3.82</c:v>
                </c:pt>
                <c:pt idx="11">
                  <c:v>2.2599999999999998</c:v>
                </c:pt>
                <c:pt idx="12">
                  <c:v>2.88</c:v>
                </c:pt>
                <c:pt idx="13">
                  <c:v>0.79</c:v>
                </c:pt>
                <c:pt idx="14">
                  <c:v>2.52</c:v>
                </c:pt>
                <c:pt idx="15">
                  <c:v>2.3899999999999997</c:v>
                </c:pt>
                <c:pt idx="16">
                  <c:v>0.39000000000000601</c:v>
                </c:pt>
                <c:pt idx="17">
                  <c:v>7.0000000000000021E-2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accent1">
            <a:lumMod val="20000"/>
            <a:lumOff val="80000"/>
          </a:schemeClr>
        </a:solidFill>
      </c:spPr>
    </c:plotArea>
    <c:legend>
      <c:legendPos val="b"/>
      <c:layout>
        <c:manualLayout>
          <c:xMode val="edge"/>
          <c:yMode val="edge"/>
          <c:x val="1.4586831594766335E-2"/>
          <c:y val="0.63359617072587915"/>
          <c:w val="0.96790984314316553"/>
          <c:h val="0.3501820947760329"/>
        </c:manualLayout>
      </c:layout>
      <c:overlay val="0"/>
      <c:spPr>
        <a:solidFill>
          <a:schemeClr val="accent6">
            <a:lumMod val="20000"/>
            <a:lumOff val="80000"/>
          </a:schemeClr>
        </a:solidFill>
      </c:spPr>
      <c:txPr>
        <a:bodyPr/>
        <a:lstStyle/>
        <a:p>
          <a:pPr>
            <a:defRPr sz="1230" b="1" i="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401006498119478"/>
          <c:y val="5.7721319758369222E-2"/>
          <c:w val="0.69084686305481346"/>
          <c:h val="0.41274391335942306"/>
        </c:manualLayout>
      </c:layout>
      <c:pie3DChart>
        <c:varyColors val="1"/>
        <c:ser>
          <c:idx val="0"/>
          <c:order val="0"/>
          <c:tx>
            <c:strRef>
              <c:f>Лист2!$B$2</c:f>
              <c:strCache>
                <c:ptCount val="1"/>
                <c:pt idx="0">
                  <c:v>Общая заболеваемость</c:v>
                </c:pt>
              </c:strCache>
            </c:strRef>
          </c:tx>
          <c:dLbls>
            <c:dLbl>
              <c:idx val="0"/>
              <c:layout>
                <c:manualLayout>
                  <c:x val="0.19600229658792898"/>
                  <c:y val="2.842921661819326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2096139545056868"/>
                  <c:y val="-4.359982029273370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7731003937007891"/>
                  <c:y val="-4.302452058357569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6.5982064741907827E-3"/>
                  <c:y val="7.2904400463455581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7.1685586176727906E-2"/>
                  <c:y val="2.2056702371663324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9846566054243442"/>
                  <c:y val="1.186280768957950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6286745406824146"/>
                  <c:y val="7.7475112908183914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5439982502187241"/>
                  <c:y val="8.4273249627580329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7507305336832896"/>
                  <c:y val="3.496748717221158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8.7930555555555553E-2"/>
                  <c:y val="5.2785731329039248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6"/>
              <c:layout>
                <c:manualLayout>
                  <c:x val="0.13762817147856518"/>
                  <c:y val="-1.076513163127347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1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Лист2!$A$3:$A$20</c:f>
              <c:strCache>
                <c:ptCount val="18"/>
                <c:pt idx="0">
                  <c:v>Болезни органов дыхания</c:v>
                </c:pt>
                <c:pt idx="1">
                  <c:v>Болезни системы кровообращения</c:v>
                </c:pt>
                <c:pt idx="2">
                  <c:v>Болезни костно-мышечной системы</c:v>
                </c:pt>
                <c:pt idx="3">
                  <c:v>Психические расстройства</c:v>
                </c:pt>
                <c:pt idx="4">
                  <c:v>Болезни мочеполовой системы</c:v>
                </c:pt>
                <c:pt idx="5">
                  <c:v>Болезни глаза и его придаточного аппарата</c:v>
                </c:pt>
                <c:pt idx="6">
                  <c:v>Болезни эндокринной системы</c:v>
                </c:pt>
                <c:pt idx="7">
                  <c:v>Болезни органов пищеварения</c:v>
                </c:pt>
                <c:pt idx="8">
                  <c:v>Травмы и отравления</c:v>
                </c:pt>
                <c:pt idx="9">
                  <c:v>Инфекционные болезни</c:v>
                </c:pt>
                <c:pt idx="10">
                  <c:v>Новообразования</c:v>
                </c:pt>
                <c:pt idx="11">
                  <c:v>Болезни уха и сосцевидного отростка</c:v>
                </c:pt>
                <c:pt idx="12">
                  <c:v>Болезни кожи и подкожной клетчатки</c:v>
                </c:pt>
                <c:pt idx="13">
                  <c:v>Болезни нервной системы</c:v>
                </c:pt>
                <c:pt idx="14">
                  <c:v>Беременность, роды и послеродовой период    </c:v>
                </c:pt>
                <c:pt idx="15">
                  <c:v>Болезни крови и кроветворных органов</c:v>
                </c:pt>
                <c:pt idx="16">
                  <c:v>Отдельные состояния,  перинатального периода </c:v>
                </c:pt>
                <c:pt idx="17">
                  <c:v>Врожденные аномалии</c:v>
                </c:pt>
              </c:strCache>
            </c:strRef>
          </c:cat>
          <c:val>
            <c:numRef>
              <c:f>Лист2!$B$3:$B$20</c:f>
              <c:numCache>
                <c:formatCode>General</c:formatCode>
                <c:ptCount val="18"/>
                <c:pt idx="0">
                  <c:v>266.2</c:v>
                </c:pt>
                <c:pt idx="1">
                  <c:v>99.3</c:v>
                </c:pt>
                <c:pt idx="2">
                  <c:v>75.400000000000006</c:v>
                </c:pt>
                <c:pt idx="3">
                  <c:v>66.8</c:v>
                </c:pt>
                <c:pt idx="4">
                  <c:v>66.7</c:v>
                </c:pt>
                <c:pt idx="5">
                  <c:v>55.1</c:v>
                </c:pt>
                <c:pt idx="6">
                  <c:v>50.5</c:v>
                </c:pt>
                <c:pt idx="7">
                  <c:v>46.9</c:v>
                </c:pt>
                <c:pt idx="8">
                  <c:v>38.4</c:v>
                </c:pt>
                <c:pt idx="9">
                  <c:v>36.4</c:v>
                </c:pt>
                <c:pt idx="10">
                  <c:v>35.6</c:v>
                </c:pt>
                <c:pt idx="11">
                  <c:v>29.3</c:v>
                </c:pt>
                <c:pt idx="12">
                  <c:v>24.4</c:v>
                </c:pt>
                <c:pt idx="13">
                  <c:v>18.899999999999999</c:v>
                </c:pt>
                <c:pt idx="14">
                  <c:v>14.1</c:v>
                </c:pt>
                <c:pt idx="15">
                  <c:v>11.7</c:v>
                </c:pt>
                <c:pt idx="16">
                  <c:v>11.2</c:v>
                </c:pt>
                <c:pt idx="17">
                  <c:v>1.1000000000000001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7632545931758592E-2"/>
          <c:y val="0.55785061869953034"/>
          <c:w val="0.95306802274715652"/>
          <c:h val="0.42413144302838529"/>
        </c:manualLayout>
      </c:layout>
      <c:overlay val="0"/>
      <c:spPr>
        <a:solidFill>
          <a:schemeClr val="accent6">
            <a:lumMod val="20000"/>
            <a:lumOff val="80000"/>
          </a:schemeClr>
        </a:solidFill>
      </c:spPr>
      <c:txPr>
        <a:bodyPr/>
        <a:lstStyle/>
        <a:p>
          <a:pPr>
            <a:defRPr sz="116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737024118679693"/>
          <c:y val="0"/>
          <c:w val="0.43185713140081683"/>
          <c:h val="0.64444693300484523"/>
        </c:manualLayout>
      </c:layout>
      <c:pie3DChart>
        <c:varyColors val="1"/>
        <c:ser>
          <c:idx val="0"/>
          <c:order val="0"/>
          <c:tx>
            <c:strRef>
              <c:f>Общая!$B$2</c:f>
              <c:strCache>
                <c:ptCount val="1"/>
                <c:pt idx="0">
                  <c:v>Первичная заболеваемость</c:v>
                </c:pt>
              </c:strCache>
            </c:strRef>
          </c:tx>
          <c:dLbls>
            <c:dLbl>
              <c:idx val="0"/>
              <c:layout>
                <c:manualLayout>
                  <c:x val="7.1744681188103121E-2"/>
                  <c:y val="-5.90974769108259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0.23615386214700901"/>
                  <c:y val="-8.78325727670617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5520639138574802"/>
                  <c:y val="3.5984388949547551E-2"/>
                </c:manualLayout>
              </c:layout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39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4505884379637837"/>
                  <c:y val="-1.5884014421207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dLbl>
              <c:idx val="6"/>
              <c:layout>
                <c:manualLayout>
                  <c:x val="-7.3274560490749444E-2"/>
                  <c:y val="0.103047592162279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464095582386785E-2"/>
                  <c:y val="-3.8041401849562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11052356969527161"/>
                  <c:y val="-2.7914648599718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0.13813268095445064"/>
                  <c:y val="-9.7407892158235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0.13343215711744186"/>
                  <c:y val="-0.163551105698492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7731996629859792E-2"/>
                  <c:y val="-0.215447894211298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5.4700177318481445E-2"/>
                  <c:y val="-0.202330070208509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.13505188372422294"/>
                  <c:y val="-0.195891503432657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0.21712182700408947"/>
                  <c:y val="-0.18144327171035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0.2528342740486334"/>
                  <c:y val="-0.163962690258219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0.26516612593275474"/>
                  <c:y val="-8.0880934827713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0.3470536519587703"/>
                  <c:y val="-1.0810850745479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8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Общая!$A$3:$A$20</c:f>
              <c:strCache>
                <c:ptCount val="18"/>
                <c:pt idx="0">
                  <c:v>Болезни органов дыхания</c:v>
                </c:pt>
                <c:pt idx="1">
                  <c:v>Болезни системы кровообращения</c:v>
                </c:pt>
                <c:pt idx="2">
                  <c:v>Болезни костно-мышечной системы</c:v>
                </c:pt>
                <c:pt idx="3">
                  <c:v>Болезни мочеполовой системы</c:v>
                </c:pt>
                <c:pt idx="4">
                  <c:v>Болезни глаза и его придаточного аппарата</c:v>
                </c:pt>
                <c:pt idx="5">
                  <c:v>Психические расстройства</c:v>
                </c:pt>
                <c:pt idx="6">
                  <c:v>Болезни органов пищеварения</c:v>
                </c:pt>
                <c:pt idx="7">
                  <c:v>Болезни эндокринной системы</c:v>
                </c:pt>
                <c:pt idx="8">
                  <c:v>Травмы и отравления</c:v>
                </c:pt>
                <c:pt idx="9">
                  <c:v>Инфекционные болезни</c:v>
                </c:pt>
                <c:pt idx="10">
                  <c:v>Болезни уха и сосцевидного отростка</c:v>
                </c:pt>
                <c:pt idx="11">
                  <c:v>Новообразования</c:v>
                </c:pt>
                <c:pt idx="12">
                  <c:v>Болезни кожи и подкожной клетчатки</c:v>
                </c:pt>
                <c:pt idx="13">
                  <c:v>Болезни нервной системы</c:v>
                </c:pt>
                <c:pt idx="14">
                  <c:v>Болезни крови и кроветворных органов</c:v>
                </c:pt>
                <c:pt idx="15">
                  <c:v>Беременность роды и послеродовой период</c:v>
                </c:pt>
                <c:pt idx="16">
                  <c:v>Отдельные состояния, возникающие в перинатальном периоде</c:v>
                </c:pt>
                <c:pt idx="17">
                  <c:v>Врожденные аномалии</c:v>
                </c:pt>
              </c:strCache>
            </c:strRef>
          </c:cat>
          <c:val>
            <c:numRef>
              <c:f>Общая!$B$3:$B$20</c:f>
              <c:numCache>
                <c:formatCode>0.0</c:formatCode>
                <c:ptCount val="18"/>
                <c:pt idx="0">
                  <c:v>42.57</c:v>
                </c:pt>
                <c:pt idx="1">
                  <c:v>2.63</c:v>
                </c:pt>
                <c:pt idx="2">
                  <c:v>5.9300000000000024</c:v>
                </c:pt>
                <c:pt idx="3">
                  <c:v>8.61</c:v>
                </c:pt>
                <c:pt idx="4">
                  <c:v>3.4499999999999997</c:v>
                </c:pt>
                <c:pt idx="5">
                  <c:v>0.42000000000000032</c:v>
                </c:pt>
                <c:pt idx="6">
                  <c:v>4.8499999999999996</c:v>
                </c:pt>
                <c:pt idx="7">
                  <c:v>3.34</c:v>
                </c:pt>
                <c:pt idx="8">
                  <c:v>6.72</c:v>
                </c:pt>
                <c:pt idx="9">
                  <c:v>6.35</c:v>
                </c:pt>
                <c:pt idx="10">
                  <c:v>3.82</c:v>
                </c:pt>
                <c:pt idx="11">
                  <c:v>2.2599999999999998</c:v>
                </c:pt>
                <c:pt idx="12">
                  <c:v>2.88</c:v>
                </c:pt>
                <c:pt idx="13">
                  <c:v>0.79</c:v>
                </c:pt>
                <c:pt idx="14">
                  <c:v>2.52</c:v>
                </c:pt>
                <c:pt idx="15">
                  <c:v>2.3899999999999997</c:v>
                </c:pt>
                <c:pt idx="16">
                  <c:v>0.39000000000000601</c:v>
                </c:pt>
                <c:pt idx="17">
                  <c:v>7.0000000000000021E-2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accent3">
            <a:lumMod val="20000"/>
            <a:lumOff val="80000"/>
          </a:schemeClr>
        </a:solidFill>
      </c:spPr>
    </c:plotArea>
    <c:legend>
      <c:legendPos val="b"/>
      <c:layout>
        <c:manualLayout>
          <c:xMode val="edge"/>
          <c:yMode val="edge"/>
          <c:x val="1.220753066244078E-2"/>
          <c:y val="0.61206084685710371"/>
          <c:w val="0.96719385335534103"/>
          <c:h val="0.36992119817961955"/>
        </c:manualLayout>
      </c:layout>
      <c:overlay val="0"/>
      <c:spPr>
        <a:solidFill>
          <a:schemeClr val="accent6">
            <a:lumMod val="20000"/>
            <a:lumOff val="80000"/>
          </a:schemeClr>
        </a:solidFill>
      </c:spPr>
      <c:txPr>
        <a:bodyPr/>
        <a:lstStyle/>
        <a:p>
          <a:pPr>
            <a:defRPr sz="120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040" b="1" i="0" baseline="0"/>
              <a:t>всего средний мед. персонал</a:t>
            </a:r>
            <a:endParaRPr lang="ru-RU" sz="1040" baseline="0"/>
          </a:p>
        </c:rich>
      </c:tx>
      <c:layout>
        <c:manualLayout>
          <c:xMode val="edge"/>
          <c:yMode val="edge"/>
          <c:x val="0.4647360017497813"/>
          <c:y val="1.8518518518518583E-2"/>
        </c:manualLayout>
      </c:layout>
      <c:overlay val="0"/>
      <c:spPr>
        <a:solidFill>
          <a:schemeClr val="accent5">
            <a:lumMod val="20000"/>
            <a:lumOff val="80000"/>
          </a:schemeClr>
        </a:solidFill>
      </c:sp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53083560633391"/>
          <c:y val="0.15184055118110343"/>
          <c:w val="0.84568267201893965"/>
          <c:h val="0.5664297171186973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rgbClr val="FFC000"/>
              </a:solidFill>
            </a:ln>
          </c:spPr>
          <c:invertIfNegative val="0"/>
          <c:dLbls>
            <c:dLbl>
              <c:idx val="0"/>
              <c:layout>
                <c:manualLayout>
                  <c:x val="5.5555555555555558E-3"/>
                  <c:y val="-4.1666666666666664E-2"/>
                </c:manualLayout>
              </c:layout>
              <c:tx>
                <c:rich>
                  <a:bodyPr/>
                  <a:lstStyle/>
                  <a:p>
                    <a:pPr>
                      <a:defRPr sz="1470" b="1" i="0" baseline="0"/>
                    </a:pPr>
                    <a:r>
                      <a:rPr lang="en-US" sz="1470" b="1" i="0" baseline="0"/>
                      <a:t>54</a:t>
                    </a:r>
                    <a:r>
                      <a:rPr lang="ru-RU" sz="1470" b="1" i="0" baseline="0"/>
                      <a:t> - 35%</a:t>
                    </a:r>
                    <a:endParaRPr lang="en-US" sz="1470" b="1" i="0" baseline="0"/>
                  </a:p>
                </c:rich>
              </c:tx>
              <c:spPr>
                <a:solidFill>
                  <a:schemeClr val="accent4">
                    <a:lumMod val="20000"/>
                    <a:lumOff val="80000"/>
                  </a:schemeClr>
                </a:solidFill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143790849673391E-2"/>
                  <c:y val="-0.125"/>
                </c:manualLayout>
              </c:layout>
              <c:tx>
                <c:rich>
                  <a:bodyPr/>
                  <a:lstStyle/>
                  <a:p>
                    <a:pPr>
                      <a:defRPr sz="1470" b="1" i="0" baseline="0"/>
                    </a:pPr>
                    <a:r>
                      <a:rPr lang="en-US" sz="1470" b="1" i="0" baseline="0"/>
                      <a:t>33</a:t>
                    </a:r>
                    <a:r>
                      <a:rPr lang="ru-RU" sz="1470" b="1" i="0" baseline="0"/>
                      <a:t> - 21%</a:t>
                    </a:r>
                    <a:endParaRPr lang="en-US" sz="1470" b="1" i="0" baseline="0"/>
                  </a:p>
                </c:rich>
              </c:tx>
              <c:spPr>
                <a:solidFill>
                  <a:schemeClr val="accent4">
                    <a:lumMod val="20000"/>
                    <a:lumOff val="80000"/>
                  </a:schemeClr>
                </a:solidFill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76920041857611E-3"/>
                  <c:y val="-9.2592592592593462E-2"/>
                </c:manualLayout>
              </c:layout>
              <c:tx>
                <c:rich>
                  <a:bodyPr/>
                  <a:lstStyle/>
                  <a:p>
                    <a:pPr>
                      <a:defRPr sz="1470" b="1" i="0" baseline="0"/>
                    </a:pPr>
                    <a:r>
                      <a:rPr lang="en-US" sz="1470" b="1" i="0" baseline="0"/>
                      <a:t>27</a:t>
                    </a:r>
                    <a:r>
                      <a:rPr lang="ru-RU" sz="1470" b="1" i="0" baseline="0"/>
                      <a:t> - 18%</a:t>
                    </a:r>
                    <a:endParaRPr lang="en-US" sz="1470" b="1" i="0" baseline="0"/>
                  </a:p>
                </c:rich>
              </c:tx>
              <c:spPr>
                <a:solidFill>
                  <a:schemeClr val="accent4">
                    <a:lumMod val="20000"/>
                    <a:lumOff val="80000"/>
                  </a:schemeClr>
                </a:solidFill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999914226407991E-2"/>
                  <c:y val="-9.2592592592593247E-3"/>
                </c:manualLayout>
              </c:layout>
              <c:tx>
                <c:rich>
                  <a:bodyPr/>
                  <a:lstStyle/>
                  <a:p>
                    <a:pPr>
                      <a:defRPr sz="1470" b="1" i="0" baseline="0"/>
                    </a:pPr>
                    <a:r>
                      <a:rPr lang="en-US" sz="1470" b="1" i="0" baseline="0"/>
                      <a:t>28</a:t>
                    </a:r>
                    <a:r>
                      <a:rPr lang="ru-RU" sz="1470" b="1" i="0" baseline="0"/>
                      <a:t>-18%</a:t>
                    </a:r>
                    <a:endParaRPr lang="en-US" sz="1470" b="1" i="0" baseline="0"/>
                  </a:p>
                </c:rich>
              </c:tx>
              <c:spPr>
                <a:solidFill>
                  <a:schemeClr val="accent4">
                    <a:lumMod val="20000"/>
                    <a:lumOff val="80000"/>
                  </a:schemeClr>
                </a:solidFill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246101590242463E-2"/>
                  <c:y val="-7.8703703703703734E-2"/>
                </c:manualLayout>
              </c:layout>
              <c:tx>
                <c:rich>
                  <a:bodyPr/>
                  <a:lstStyle/>
                  <a:p>
                    <a:pPr>
                      <a:defRPr sz="1470" b="1" i="0" baseline="0"/>
                    </a:pPr>
                    <a:r>
                      <a:rPr lang="en-US" sz="1470" b="1" i="0" baseline="0"/>
                      <a:t>7</a:t>
                    </a:r>
                    <a:r>
                      <a:rPr lang="ru-RU" sz="1470" b="1" i="0" baseline="0"/>
                      <a:t> - 5%</a:t>
                    </a:r>
                    <a:endParaRPr lang="en-US" sz="1470" b="1" i="0" baseline="0"/>
                  </a:p>
                </c:rich>
              </c:tx>
              <c:spPr>
                <a:solidFill>
                  <a:schemeClr val="accent4">
                    <a:lumMod val="20000"/>
                    <a:lumOff val="80000"/>
                  </a:schemeClr>
                </a:solidFill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325853876108624E-2"/>
                  <c:y val="-1.3888888888888994E-2"/>
                </c:manualLayout>
              </c:layout>
              <c:tx>
                <c:rich>
                  <a:bodyPr/>
                  <a:lstStyle/>
                  <a:p>
                    <a:pPr>
                      <a:defRPr sz="1470" b="1" i="0" baseline="0"/>
                    </a:pPr>
                    <a:r>
                      <a:rPr lang="en-US" sz="1470" b="1" i="0" baseline="0"/>
                      <a:t>5</a:t>
                    </a:r>
                    <a:r>
                      <a:rPr lang="ru-RU" sz="1470" b="1" i="0" baseline="0"/>
                      <a:t> - 3%</a:t>
                    </a:r>
                    <a:endParaRPr lang="en-US" sz="1470" b="1" i="0" baseline="0"/>
                  </a:p>
                </c:rich>
              </c:tx>
              <c:spPr>
                <a:solidFill>
                  <a:schemeClr val="accent4">
                    <a:lumMod val="20000"/>
                    <a:lumOff val="80000"/>
                  </a:schemeClr>
                </a:solidFill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4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47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Лист2!$B$1:$G$1</c:f>
              <c:strCache>
                <c:ptCount val="6"/>
                <c:pt idx="0">
                  <c:v>до 30 лет</c:v>
                </c:pt>
                <c:pt idx="1">
                  <c:v>31  - 40</c:v>
                </c:pt>
                <c:pt idx="2">
                  <c:v>41 - 50</c:v>
                </c:pt>
                <c:pt idx="3">
                  <c:v>51 - 55</c:v>
                </c:pt>
                <c:pt idx="4">
                  <c:v>56-60 </c:v>
                </c:pt>
                <c:pt idx="5">
                  <c:v>старше60</c:v>
                </c:pt>
              </c:strCache>
            </c:strRef>
          </c:cat>
          <c:val>
            <c:numRef>
              <c:f>Лист2!$B$2:$G$2</c:f>
              <c:numCache>
                <c:formatCode>General</c:formatCode>
                <c:ptCount val="6"/>
                <c:pt idx="0">
                  <c:v>54</c:v>
                </c:pt>
                <c:pt idx="1">
                  <c:v>33</c:v>
                </c:pt>
                <c:pt idx="2">
                  <c:v>27</c:v>
                </c:pt>
                <c:pt idx="3">
                  <c:v>28</c:v>
                </c:pt>
                <c:pt idx="4">
                  <c:v>7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6696576"/>
        <c:axId val="36460160"/>
        <c:axId val="0"/>
      </c:bar3DChart>
      <c:catAx>
        <c:axId val="3669657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accent2">
              <a:lumMod val="20000"/>
              <a:lumOff val="80000"/>
            </a:schemeClr>
          </a:solidFill>
        </c:spPr>
        <c:txPr>
          <a:bodyPr/>
          <a:lstStyle/>
          <a:p>
            <a:pPr>
              <a:defRPr sz="1060" b="1" i="0" baseline="0"/>
            </a:pPr>
            <a:endParaRPr lang="ru-RU"/>
          </a:p>
        </c:txPr>
        <c:crossAx val="36460160"/>
        <c:crosses val="autoZero"/>
        <c:auto val="1"/>
        <c:lblAlgn val="ctr"/>
        <c:lblOffset val="100"/>
        <c:noMultiLvlLbl val="0"/>
      </c:catAx>
      <c:valAx>
        <c:axId val="36460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696576"/>
        <c:crosses val="autoZero"/>
        <c:crossBetween val="between"/>
      </c:valAx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</c:plotArea>
    <c:plotVisOnly val="1"/>
    <c:dispBlanksAs val="gap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181725721784779"/>
          <c:y val="5.9755722625067384E-2"/>
          <c:w val="0.5392001312336"/>
          <c:h val="0.74650157430886499"/>
        </c:manualLayout>
      </c:layout>
      <c:pie3DChart>
        <c:varyColors val="1"/>
        <c:ser>
          <c:idx val="0"/>
          <c:order val="0"/>
          <c:tx>
            <c:strRef>
              <c:f>Лист1!$B$1:$B$2</c:f>
              <c:strCache>
                <c:ptCount val="1"/>
                <c:pt idx="0">
                  <c:v>Заболеваемость всего населения (на 1000 населения Первичная заболеваемость</c:v>
                </c:pt>
              </c:strCache>
            </c:strRef>
          </c:tx>
          <c:dLbls>
            <c:dLbl>
              <c:idx val="0"/>
              <c:layout>
                <c:manualLayout>
                  <c:x val="7.8612357813008418E-2"/>
                  <c:y val="6.178124487567641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9.5730931617693527E-2"/>
                  <c:y val="5.193094511524478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598233995584989E-2"/>
                  <c:y val="1.22471306765430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5173775181279225"/>
                  <c:y val="5.007778973175541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6.7079738192199215E-2"/>
                  <c:y val="1.997976267132738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3.8049966958945795E-2"/>
                  <c:y val="3.5425323857250892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6.6144882789364812E-2"/>
                  <c:y val="1.403114788847871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6.0738559912231982E-2"/>
                  <c:y val="-1.506601128651023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6.6862200816694833E-2"/>
                  <c:y val="-3.531613826974839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9.821897008004013E-2"/>
                  <c:y val="-8.797218767122735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4860531018149847"/>
                  <c:y val="-0.12771974099418876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481951037431157"/>
                  <c:y val="-0.1704449012730323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4.6324354745755282E-2"/>
                  <c:y val="-0.2423684073702279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7.8740309317328311E-2"/>
                  <c:y val="-0.1566950742487591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0.18349845007638069"/>
                  <c:y val="-0.2229459711318109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0.2621506454775766"/>
                  <c:y val="-0.178478240872205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6"/>
              <c:layout>
                <c:manualLayout>
                  <c:x val="0.3061009214071988"/>
                  <c:y val="-6.283430587162491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7"/>
              <c:layout>
                <c:manualLayout>
                  <c:x val="0.34227321004283867"/>
                  <c:y val="8.3275007698983741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1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Лист1!$A$3:$A$20</c:f>
              <c:strCache>
                <c:ptCount val="18"/>
                <c:pt idx="0">
                  <c:v>Болезни органов дыхания</c:v>
                </c:pt>
                <c:pt idx="1">
                  <c:v>Болезни мочеполовой системы</c:v>
                </c:pt>
                <c:pt idx="2">
                  <c:v>Травмы и отравления</c:v>
                </c:pt>
                <c:pt idx="3">
                  <c:v>Инфекционные болезни</c:v>
                </c:pt>
                <c:pt idx="4">
                  <c:v>Болезни костно-мышечной системы</c:v>
                </c:pt>
                <c:pt idx="5">
                  <c:v>Болезни органов пищеварения</c:v>
                </c:pt>
                <c:pt idx="6">
                  <c:v>Болезни уха и сосцевидного отростка</c:v>
                </c:pt>
                <c:pt idx="7">
                  <c:v>Болезни системы кровообращения</c:v>
                </c:pt>
                <c:pt idx="8">
                  <c:v>Болезни кожи и подкожной клетчатки</c:v>
                </c:pt>
                <c:pt idx="9">
                  <c:v>Болезни глаза и его придаточного аппарата</c:v>
                </c:pt>
                <c:pt idx="10">
                  <c:v>Новообразования</c:v>
                </c:pt>
                <c:pt idx="11">
                  <c:v>Болезни эндокринной системы</c:v>
                </c:pt>
                <c:pt idx="12">
                  <c:v>Беременность, роды и послеродовой период    </c:v>
                </c:pt>
                <c:pt idx="13">
                  <c:v>Отдельные состояния,  перинатального периода  </c:v>
                </c:pt>
                <c:pt idx="14">
                  <c:v>Болезни крови и кроветворных органов</c:v>
                </c:pt>
                <c:pt idx="15">
                  <c:v>Психические расстройства</c:v>
                </c:pt>
                <c:pt idx="16">
                  <c:v>Болезни нервной системы</c:v>
                </c:pt>
                <c:pt idx="17">
                  <c:v>Врожденные аномалии</c:v>
                </c:pt>
              </c:strCache>
            </c:strRef>
          </c:cat>
          <c:val>
            <c:numRef>
              <c:f>Лист1!$B$3:$B$20</c:f>
              <c:numCache>
                <c:formatCode>General</c:formatCode>
                <c:ptCount val="18"/>
                <c:pt idx="0">
                  <c:v>235.4</c:v>
                </c:pt>
                <c:pt idx="1">
                  <c:v>48.7</c:v>
                </c:pt>
                <c:pt idx="2">
                  <c:v>38.4</c:v>
                </c:pt>
                <c:pt idx="3">
                  <c:v>36.200000000000003</c:v>
                </c:pt>
                <c:pt idx="4">
                  <c:v>29.6</c:v>
                </c:pt>
                <c:pt idx="5" formatCode="0.0">
                  <c:v>28</c:v>
                </c:pt>
                <c:pt idx="6" formatCode="0.0">
                  <c:v>24</c:v>
                </c:pt>
                <c:pt idx="7">
                  <c:v>19.399999999999999</c:v>
                </c:pt>
                <c:pt idx="8">
                  <c:v>18.2</c:v>
                </c:pt>
                <c:pt idx="9">
                  <c:v>15.5</c:v>
                </c:pt>
                <c:pt idx="10">
                  <c:v>14.9</c:v>
                </c:pt>
                <c:pt idx="11">
                  <c:v>14.8</c:v>
                </c:pt>
                <c:pt idx="12">
                  <c:v>14.1</c:v>
                </c:pt>
                <c:pt idx="13">
                  <c:v>11.2</c:v>
                </c:pt>
                <c:pt idx="14">
                  <c:v>10.1</c:v>
                </c:pt>
                <c:pt idx="15" formatCode="0.0">
                  <c:v>4</c:v>
                </c:pt>
                <c:pt idx="16">
                  <c:v>3.8</c:v>
                </c:pt>
                <c:pt idx="17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6534688680175109E-2"/>
          <c:y val="0.69988541512520364"/>
          <c:w val="0.95605238914671586"/>
          <c:h val="0.28392032251742788"/>
        </c:manualLayout>
      </c:layout>
      <c:overlay val="0"/>
      <c:spPr>
        <a:solidFill>
          <a:schemeClr val="accent6">
            <a:lumMod val="20000"/>
            <a:lumOff val="80000"/>
          </a:schemeClr>
        </a:solidFill>
      </c:spPr>
      <c:txPr>
        <a:bodyPr/>
        <a:lstStyle/>
        <a:p>
          <a:pPr>
            <a:defRPr sz="112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863218047111241"/>
          <c:y val="4.6994792317627002E-2"/>
          <c:w val="0.80385727100568161"/>
          <c:h val="0.6415874682331376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Лист1!$I$9</c:f>
              <c:strCache>
                <c:ptCount val="1"/>
                <c:pt idx="0">
                  <c:v>Усть-Таркский район</c:v>
                </c:pt>
              </c:strCache>
            </c:strRef>
          </c:tx>
          <c:dLbls>
            <c:dLbl>
              <c:idx val="0"/>
              <c:layout>
                <c:manualLayout>
                  <c:x val="-0.05"/>
                  <c:y val="-6.0185185185185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5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777777777778193E-2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666666666666661E-2"/>
                  <c:y val="0.111111111111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2777777777777792E-2"/>
                  <c:y val="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28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Лист1!$H$10:$H$14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Лист1!$I$10:$I$14</c:f>
              <c:numCache>
                <c:formatCode>General</c:formatCode>
                <c:ptCount val="5"/>
                <c:pt idx="0">
                  <c:v>136.9</c:v>
                </c:pt>
                <c:pt idx="1">
                  <c:v>61.8</c:v>
                </c:pt>
                <c:pt idx="2">
                  <c:v>97.5</c:v>
                </c:pt>
                <c:pt idx="3">
                  <c:v>123.3</c:v>
                </c:pt>
                <c:pt idx="4">
                  <c:v>66.7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Лист1!$J$9</c:f>
              <c:strCache>
                <c:ptCount val="1"/>
                <c:pt idx="0">
                  <c:v>Всего по районам области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4444444444444502E-2"/>
                  <c:y val="6.0185185185185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5"/>
                  <c:y val="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666666666666701E-2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3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Лист1!$H$10:$H$14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Лист1!$J$10:$J$14</c:f>
              <c:numCache>
                <c:formatCode>General</c:formatCode>
                <c:ptCount val="5"/>
                <c:pt idx="0">
                  <c:v>125.9</c:v>
                </c:pt>
                <c:pt idx="1">
                  <c:v>126.4</c:v>
                </c:pt>
                <c:pt idx="2">
                  <c:v>131.80000000000001</c:v>
                </c:pt>
                <c:pt idx="3">
                  <c:v>125.3</c:v>
                </c:pt>
                <c:pt idx="4">
                  <c:v>106.4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056192"/>
        <c:axId val="89611584"/>
      </c:lineChart>
      <c:catAx>
        <c:axId val="90056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20" b="1" i="0" baseline="0"/>
            </a:pPr>
            <a:endParaRPr lang="ru-RU"/>
          </a:p>
        </c:txPr>
        <c:crossAx val="89611584"/>
        <c:crosses val="autoZero"/>
        <c:auto val="1"/>
        <c:lblAlgn val="ctr"/>
        <c:lblOffset val="100"/>
        <c:noMultiLvlLbl val="0"/>
      </c:catAx>
      <c:valAx>
        <c:axId val="89611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056192"/>
        <c:crosses val="autoZero"/>
        <c:crossBetween val="between"/>
      </c:valAx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b"/>
      <c:layout/>
      <c:overlay val="0"/>
      <c:txPr>
        <a:bodyPr/>
        <a:lstStyle/>
        <a:p>
          <a:pPr>
            <a:defRPr sz="104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742247344473789"/>
          <c:y val="2.8252405949256338E-2"/>
          <c:w val="0.78766256098864917"/>
          <c:h val="0.6555000624921937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Лист1!$I$2</c:f>
              <c:strCache>
                <c:ptCount val="1"/>
                <c:pt idx="0">
                  <c:v>Усть-Таркский район</c:v>
                </c:pt>
              </c:strCache>
            </c:strRef>
          </c:tx>
          <c:dLbls>
            <c:dLbl>
              <c:idx val="0"/>
              <c:layout>
                <c:manualLayout>
                  <c:x val="-4.1666666666666664E-2"/>
                  <c:y val="0.120370370370370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111111111111212E-2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3333333333333367E-3"/>
                  <c:y val="4.6296296296296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7222222222222172E-2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666666666666664E-2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28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Лист1!$H$3:$H$7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Лист1!$I$3:$I$7</c:f>
              <c:numCache>
                <c:formatCode>General</c:formatCode>
                <c:ptCount val="5"/>
                <c:pt idx="0">
                  <c:v>281.39999999999969</c:v>
                </c:pt>
                <c:pt idx="1">
                  <c:v>239.4</c:v>
                </c:pt>
                <c:pt idx="2">
                  <c:v>243.8</c:v>
                </c:pt>
                <c:pt idx="3">
                  <c:v>312.39999999999969</c:v>
                </c:pt>
                <c:pt idx="4">
                  <c:v>241.8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Лист1!$J$2</c:f>
              <c:strCache>
                <c:ptCount val="1"/>
                <c:pt idx="0">
                  <c:v>Всего по районам области</c:v>
                </c:pt>
              </c:strCache>
            </c:strRef>
          </c:tx>
          <c:dLbls>
            <c:dLbl>
              <c:idx val="0"/>
              <c:layout>
                <c:manualLayout>
                  <c:x val="-5.5555555555555455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4E-2"/>
                  <c:y val="-6.0185185185185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3333333333333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23E-2"/>
                  <c:y val="-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333333333333334E-2"/>
                  <c:y val="-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24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Лист1!$H$3:$H$7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Лист1!$J$3:$J$7</c:f>
              <c:numCache>
                <c:formatCode>General</c:formatCode>
                <c:ptCount val="5"/>
                <c:pt idx="0" formatCode="0.0">
                  <c:v>318</c:v>
                </c:pt>
                <c:pt idx="1">
                  <c:v>309.7</c:v>
                </c:pt>
                <c:pt idx="2">
                  <c:v>309.5</c:v>
                </c:pt>
                <c:pt idx="3">
                  <c:v>307.2</c:v>
                </c:pt>
                <c:pt idx="4">
                  <c:v>287.89999999999969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162176"/>
        <c:axId val="89433216"/>
      </c:lineChart>
      <c:catAx>
        <c:axId val="90162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9433216"/>
        <c:crosses val="autoZero"/>
        <c:auto val="1"/>
        <c:lblAlgn val="ctr"/>
        <c:lblOffset val="100"/>
        <c:noMultiLvlLbl val="0"/>
      </c:catAx>
      <c:valAx>
        <c:axId val="89433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162176"/>
        <c:crosses val="autoZero"/>
        <c:crossBetween val="between"/>
      </c:valAx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b"/>
      <c:layout>
        <c:manualLayout>
          <c:xMode val="edge"/>
          <c:yMode val="edge"/>
          <c:x val="0.22300923983248253"/>
          <c:y val="0.8026575782504819"/>
          <c:w val="0.57905956112852663"/>
          <c:h val="0.17246679985897337"/>
        </c:manualLayout>
      </c:layout>
      <c:overlay val="0"/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txPr>
    <a:bodyPr/>
    <a:lstStyle/>
    <a:p>
      <a:pPr>
        <a:defRPr b="1" i="0" baseline="0"/>
      </a:pPr>
      <a:endParaRPr lang="ru-RU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203252895274886"/>
          <c:y val="7.1667760279965007E-2"/>
          <c:w val="0.89796750771117118"/>
          <c:h val="0.4969299805266295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5.9355424321959824E-2"/>
                  <c:y val="-5.4821011956839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7397666532559342"/>
                  <c:y val="0.200219443157842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24147805429430821"/>
                  <c:y val="0.133274046626524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6173515719294326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1906583552056002"/>
                  <c:y val="-4.72914843977839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</c:spPr>
            <c:txPr>
              <a:bodyPr/>
              <a:lstStyle/>
              <a:p>
                <a:pPr>
                  <a:defRPr sz="138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   внезапных заболеваний и состояний</c:v>
                </c:pt>
                <c:pt idx="1">
                  <c:v>Перевозка (всего)</c:v>
                </c:pt>
                <c:pt idx="2">
                  <c:v>Число госпитализированных</c:v>
                </c:pt>
                <c:pt idx="3">
                  <c:v>Оказание скорой помощи по поводу   несчастных случаев</c:v>
                </c:pt>
                <c:pt idx="4">
                  <c:v>   родов и патологии беременности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78.5</c:v>
                </c:pt>
                <c:pt idx="1">
                  <c:v>16.5</c:v>
                </c:pt>
                <c:pt idx="2">
                  <c:v>6.5</c:v>
                </c:pt>
                <c:pt idx="3">
                  <c:v>4.5999999999999996</c:v>
                </c:pt>
                <c:pt idx="4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2146544181977253E-2"/>
          <c:y val="0.61807763948861638"/>
          <c:w val="0.95848468941382325"/>
          <c:h val="0.35414444162221681"/>
        </c:manualLayout>
      </c:layout>
      <c:overlay val="0"/>
      <c:spPr>
        <a:solidFill>
          <a:schemeClr val="accent5">
            <a:lumMod val="20000"/>
            <a:lumOff val="80000"/>
          </a:schemeClr>
        </a:solidFill>
      </c:spPr>
      <c:txPr>
        <a:bodyPr/>
        <a:lstStyle/>
        <a:p>
          <a:pPr>
            <a:defRPr sz="139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81252077865266836"/>
          <c:y val="1.3888888888888959E-2"/>
        </c:manualLayout>
      </c:layout>
      <c:overlay val="0"/>
      <c:spPr>
        <a:solidFill>
          <a:schemeClr val="accent3">
            <a:lumMod val="20000"/>
            <a:lumOff val="80000"/>
          </a:schemeClr>
        </a:solidFill>
      </c:spPr>
      <c:txPr>
        <a:bodyPr/>
        <a:lstStyle/>
        <a:p>
          <a:pPr>
            <a:defRPr sz="1180" baseline="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4102564102563777E-4"/>
          <c:y val="0.1367257972063837"/>
          <c:w val="0.91388888888888964"/>
          <c:h val="0.483748755543488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г.</c:v>
                </c:pt>
              </c:strCache>
            </c:strRef>
          </c:tx>
          <c:dLbls>
            <c:dLbl>
              <c:idx val="0"/>
              <c:layout>
                <c:manualLayout>
                  <c:x val="7.65922407014204E-2"/>
                  <c:y val="3.9866737590638093E-2"/>
                </c:manualLayout>
              </c:layout>
              <c:tx>
                <c:rich>
                  <a:bodyPr/>
                  <a:lstStyle/>
                  <a:p>
                    <a:r>
                      <a:rPr lang="en-US" sz="1340" baseline="0"/>
                      <a:t>70 803,3 51%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4.7628590219073536E-2"/>
                  <c:y val="3.1094863219990401E-2"/>
                </c:manualLayout>
              </c:layout>
              <c:tx>
                <c:rich>
                  <a:bodyPr/>
                  <a:lstStyle/>
                  <a:p>
                    <a:r>
                      <a:rPr lang="en-US" sz="1340" baseline="0"/>
                      <a:t>55 683,2 40%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0594818326086281"/>
                  <c:y val="9.5539195277836553E-2"/>
                </c:manualLayout>
              </c:layout>
              <c:tx>
                <c:rich>
                  <a:bodyPr/>
                  <a:lstStyle/>
                  <a:p>
                    <a:r>
                      <a:rPr lang="en-US" sz="1340" baseline="0"/>
                      <a:t>11 817,5 8%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4916308240294776"/>
                  <c:y val="-2.5387229530863215E-2"/>
                </c:manualLayout>
              </c:layout>
              <c:tx>
                <c:rich>
                  <a:bodyPr/>
                  <a:lstStyle/>
                  <a:p>
                    <a:r>
                      <a:rPr lang="en-US" sz="1340" baseline="0"/>
                      <a:t>1988,4 1%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21649995585414303"/>
                  <c:y val="-1.63857056329497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4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Средства ОМС</c:v>
                </c:pt>
                <c:pt idx="1">
                  <c:v>Субвенция из федерального бюджета</c:v>
                </c:pt>
                <c:pt idx="2">
                  <c:v>Областной  бюджет</c:v>
                </c:pt>
                <c:pt idx="3">
                  <c:v>Платные услуги</c:v>
                </c:pt>
                <c:pt idx="4">
                  <c:v>Муниципальный бюджет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70803.3</c:v>
                </c:pt>
                <c:pt idx="1">
                  <c:v>55683.199999999997</c:v>
                </c:pt>
                <c:pt idx="2">
                  <c:v>11817.5</c:v>
                </c:pt>
                <c:pt idx="3" formatCode="General">
                  <c:v>1988.4</c:v>
                </c:pt>
                <c:pt idx="4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Лист1!$A$2:$A$6</c:f>
              <c:strCache>
                <c:ptCount val="5"/>
                <c:pt idx="0">
                  <c:v>Средства ОМС</c:v>
                </c:pt>
                <c:pt idx="1">
                  <c:v>Субвенция из федерального бюджета</c:v>
                </c:pt>
                <c:pt idx="2">
                  <c:v>Областной  бюджет</c:v>
                </c:pt>
                <c:pt idx="3">
                  <c:v>Платные услуги</c:v>
                </c:pt>
                <c:pt idx="4">
                  <c:v>Муниципальный бюджет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50.5</c:v>
                </c:pt>
                <c:pt idx="1">
                  <c:v>39.700000000000003</c:v>
                </c:pt>
                <c:pt idx="2">
                  <c:v>8.4</c:v>
                </c:pt>
                <c:pt idx="3">
                  <c:v>1.4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r"/>
      <c:layout>
        <c:manualLayout>
          <c:xMode val="edge"/>
          <c:yMode val="edge"/>
          <c:x val="6.8376068376068383E-2"/>
          <c:y val="0.72611789905572144"/>
          <c:w val="0.90598290598290232"/>
          <c:h val="0.25420249192988936"/>
        </c:manualLayout>
      </c:layout>
      <c:overlay val="0"/>
      <c:spPr>
        <a:solidFill>
          <a:schemeClr val="accent5">
            <a:lumMod val="20000"/>
            <a:lumOff val="80000"/>
          </a:schemeClr>
        </a:solidFill>
      </c:spPr>
      <c:txPr>
        <a:bodyPr/>
        <a:lstStyle/>
        <a:p>
          <a:pPr>
            <a:defRPr sz="1250" b="1" i="0" baseline="0"/>
          </a:pPr>
          <a:endParaRPr lang="ru-RU"/>
        </a:p>
      </c:txPr>
    </c:legend>
    <c:plotVisOnly val="1"/>
    <c:dispBlanksAs val="gap"/>
    <c:showDLblsOverMax val="0"/>
  </c:chart>
  <c:spPr>
    <a:solidFill>
      <a:srgbClr val="C0504D">
        <a:lumMod val="20000"/>
        <a:lumOff val="80000"/>
      </a:srgbClr>
    </a:solidFill>
  </c:sp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658670217243322E-2"/>
          <c:y val="0.2423371647509579"/>
          <c:w val="0.78671043670561591"/>
          <c:h val="0.456740579841313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0.15237417232353873"/>
                  <c:y val="-0.2799868417368915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8704541000588139E-2"/>
                  <c:y val="5.284255811566206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2480031832755598"/>
                  <c:y val="-0.13086674510513771"/>
                </c:manualLayout>
              </c:layout>
              <c:tx>
                <c:rich>
                  <a:bodyPr/>
                  <a:lstStyle/>
                  <a:p>
                    <a:r>
                      <a:rPr lang="en-US" sz="1240" baseline="0"/>
                      <a:t>5 552,2 4%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7.9075931835051558E-2"/>
                  <c:y val="-0.12464084230850472"/>
                </c:manualLayout>
              </c:layout>
              <c:tx>
                <c:rich>
                  <a:bodyPr/>
                  <a:lstStyle/>
                  <a:p>
                    <a:r>
                      <a:rPr lang="en-US" sz="1240" baseline="0"/>
                      <a:t>3446,7 3%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31892013498312732"/>
                  <c:y val="-5.926871210064259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4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Лист2!$A$3:$A$7</c:f>
              <c:strCache>
                <c:ptCount val="5"/>
                <c:pt idx="0">
                  <c:v>Средства ОМС</c:v>
                </c:pt>
                <c:pt idx="1">
                  <c:v>Областной  бюджет</c:v>
                </c:pt>
                <c:pt idx="2">
                  <c:v>Субвенция из федерального бюджета</c:v>
                </c:pt>
                <c:pt idx="3">
                  <c:v>Платные услуги</c:v>
                </c:pt>
                <c:pt idx="4">
                  <c:v>Муниципальный бюджет</c:v>
                </c:pt>
              </c:strCache>
            </c:strRef>
          </c:cat>
          <c:val>
            <c:numRef>
              <c:f>Лист2!$B$3:$B$7</c:f>
              <c:numCache>
                <c:formatCode>General</c:formatCode>
                <c:ptCount val="5"/>
                <c:pt idx="0" formatCode="#,##0">
                  <c:v>116130</c:v>
                </c:pt>
                <c:pt idx="1">
                  <c:v>6720</c:v>
                </c:pt>
                <c:pt idx="2" formatCode="#,##0.00">
                  <c:v>5552.2</c:v>
                </c:pt>
                <c:pt idx="3">
                  <c:v>3446.7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9361737946022055E-2"/>
          <c:y val="0.77082963767460599"/>
          <c:w val="0.93572090988626222"/>
          <c:h val="0.22645632837561969"/>
        </c:manualLayout>
      </c:layout>
      <c:overlay val="0"/>
      <c:spPr>
        <a:solidFill>
          <a:schemeClr val="accent5">
            <a:lumMod val="20000"/>
            <a:lumOff val="80000"/>
          </a:schemeClr>
        </a:solidFill>
      </c:spPr>
      <c:txPr>
        <a:bodyPr/>
        <a:lstStyle/>
        <a:p>
          <a:pPr>
            <a:defRPr sz="1190" b="1" i="0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  <a:ln>
      <a:solidFill>
        <a:schemeClr val="accent2">
          <a:lumMod val="20000"/>
          <a:lumOff val="80000"/>
        </a:schemeClr>
      </a:solidFill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Лист1!$B$1:$B$2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8543689320388814E-3"/>
                  <c:y val="-4.7058823529411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4724919093851934E-3"/>
                  <c:y val="-3.3986928104575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81229773462602E-3"/>
                  <c:y val="-3.1372549019607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2.8758169934640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362459546925611E-3"/>
                  <c:y val="0.112418300653594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42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Лист1!$A$3:$A$7</c:f>
              <c:strCache>
                <c:ptCount val="5"/>
                <c:pt idx="0">
                  <c:v>Рождаемость по району на 1000 населения </c:v>
                </c:pt>
                <c:pt idx="1">
                  <c:v>Общая смертность по району  на 1000 населения </c:v>
                </c:pt>
                <c:pt idx="2">
                  <c:v>Младенческая смертность</c:v>
                </c:pt>
                <c:pt idx="3">
                  <c:v>Перинатальная смертность по району </c:v>
                </c:pt>
                <c:pt idx="4">
                  <c:v>Естественный прирост по району </c:v>
                </c:pt>
              </c:strCache>
            </c:strRef>
          </c:cat>
          <c:val>
            <c:numRef>
              <c:f>Лист1!$B$3:$B$7</c:f>
              <c:numCache>
                <c:formatCode>General</c:formatCode>
                <c:ptCount val="5"/>
                <c:pt idx="0">
                  <c:v>12.6</c:v>
                </c:pt>
                <c:pt idx="1">
                  <c:v>13.2</c:v>
                </c:pt>
                <c:pt idx="2">
                  <c:v>13.6</c:v>
                </c:pt>
                <c:pt idx="3">
                  <c:v>26.7</c:v>
                </c:pt>
                <c:pt idx="4">
                  <c:v>-0.70000000000000062</c:v>
                </c:pt>
              </c:numCache>
            </c:numRef>
          </c:val>
        </c:ser>
        <c:ser>
          <c:idx val="1"/>
          <c:order val="1"/>
          <c:tx>
            <c:strRef>
              <c:f>Лист1!$C$1:$C$2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116899281159299E-2"/>
                  <c:y val="-3.6601219921021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0906148867314048E-3"/>
                  <c:y val="-4.7058823529411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0906148867314568E-3"/>
                  <c:y val="-4.4444444444444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0906148867314048E-3"/>
                  <c:y val="-4.7058823529411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1866098089029164E-16"/>
                  <c:y val="0.135947712418302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43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Лист1!$A$3:$A$7</c:f>
              <c:strCache>
                <c:ptCount val="5"/>
                <c:pt idx="0">
                  <c:v>Рождаемость по району на 1000 населения </c:v>
                </c:pt>
                <c:pt idx="1">
                  <c:v>Общая смертность по району  на 1000 населения </c:v>
                </c:pt>
                <c:pt idx="2">
                  <c:v>Младенческая смертность</c:v>
                </c:pt>
                <c:pt idx="3">
                  <c:v>Перинатальная смертность по району </c:v>
                </c:pt>
                <c:pt idx="4">
                  <c:v>Естественный прирост по району </c:v>
                </c:pt>
              </c:strCache>
            </c:strRef>
          </c:cat>
          <c:val>
            <c:numRef>
              <c:f>Лист1!$C$3:$C$7</c:f>
              <c:numCache>
                <c:formatCode>General</c:formatCode>
                <c:ptCount val="5"/>
                <c:pt idx="0">
                  <c:v>13.5</c:v>
                </c:pt>
                <c:pt idx="1">
                  <c:v>15.6</c:v>
                </c:pt>
                <c:pt idx="2">
                  <c:v>6.1</c:v>
                </c:pt>
                <c:pt idx="3">
                  <c:v>0</c:v>
                </c:pt>
                <c:pt idx="4">
                  <c:v>-2.1</c:v>
                </c:pt>
              </c:numCache>
            </c:numRef>
          </c:val>
        </c:ser>
        <c:ser>
          <c:idx val="2"/>
          <c:order val="2"/>
          <c:tx>
            <c:strRef>
              <c:f>Лист1!$D$1:$D$2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563106796116661E-2"/>
                  <c:y val="-4.7058823529411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563106796116661E-2"/>
                  <c:y val="-3.1372549019607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8543689320388814E-3"/>
                  <c:y val="-4.1830065359477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181229773463155E-3"/>
                  <c:y val="-4.7058823529411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8543689320388814E-3"/>
                  <c:y val="-4.7058823529411924E-2"/>
                </c:manualLayout>
              </c:layout>
              <c:tx>
                <c:rich>
                  <a:bodyPr/>
                  <a:lstStyle/>
                  <a:p>
                    <a:r>
                      <a:rPr lang="ru-RU" sz="1320" b="1" i="0" baseline="0"/>
                      <a:t>-5,4</a:t>
                    </a:r>
                    <a:endParaRPr lang="en-US" sz="1320" b="1" i="0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32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Лист1!$A$3:$A$7</c:f>
              <c:strCache>
                <c:ptCount val="5"/>
                <c:pt idx="0">
                  <c:v>Рождаемость по району на 1000 населения </c:v>
                </c:pt>
                <c:pt idx="1">
                  <c:v>Общая смертность по району  на 1000 населения </c:v>
                </c:pt>
                <c:pt idx="2">
                  <c:v>Младенческая смертность</c:v>
                </c:pt>
                <c:pt idx="3">
                  <c:v>Перинатальная смертность по району </c:v>
                </c:pt>
                <c:pt idx="4">
                  <c:v>Естественный прирост по району </c:v>
                </c:pt>
              </c:strCache>
            </c:strRef>
          </c:cat>
          <c:val>
            <c:numRef>
              <c:f>Лист1!$D$3:$D$7</c:f>
              <c:numCache>
                <c:formatCode>General</c:formatCode>
                <c:ptCount val="5"/>
                <c:pt idx="0">
                  <c:v>10.3</c:v>
                </c:pt>
                <c:pt idx="1">
                  <c:v>15.7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3000832"/>
        <c:axId val="43933696"/>
        <c:axId val="0"/>
      </c:bar3DChart>
      <c:catAx>
        <c:axId val="4300083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accent2">
              <a:lumMod val="20000"/>
              <a:lumOff val="80000"/>
            </a:schemeClr>
          </a:solidFill>
        </c:spPr>
        <c:txPr>
          <a:bodyPr/>
          <a:lstStyle/>
          <a:p>
            <a:pPr>
              <a:defRPr b="1" i="0" baseline="0"/>
            </a:pPr>
            <a:endParaRPr lang="ru-RU"/>
          </a:p>
        </c:txPr>
        <c:crossAx val="43933696"/>
        <c:crosses val="autoZero"/>
        <c:auto val="1"/>
        <c:lblAlgn val="ctr"/>
        <c:lblOffset val="100"/>
        <c:noMultiLvlLbl val="0"/>
      </c:catAx>
      <c:valAx>
        <c:axId val="43933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0008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547562622633336"/>
          <c:y val="0.937038134939015"/>
          <c:w val="0.78244680579975956"/>
          <c:h val="4.7275590551181107E-2"/>
        </c:manualLayout>
      </c:layout>
      <c:overlay val="0"/>
      <c:spPr>
        <a:solidFill>
          <a:schemeClr val="accent1">
            <a:lumMod val="20000"/>
            <a:lumOff val="80000"/>
          </a:schemeClr>
        </a:solidFill>
      </c:spPr>
      <c:txPr>
        <a:bodyPr/>
        <a:lstStyle/>
        <a:p>
          <a:pPr>
            <a:defRPr sz="152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Лист2!$A$5</c:f>
              <c:strCache>
                <c:ptCount val="1"/>
                <c:pt idx="0">
                  <c:v>Рождаемость по району на 1000 населения </c:v>
                </c:pt>
              </c:strCache>
            </c:strRef>
          </c:tx>
          <c:dLbls>
            <c:dLbl>
              <c:idx val="0"/>
              <c:layout>
                <c:manualLayout>
                  <c:x val="-2.3748939779474211E-2"/>
                  <c:y val="5.6888888888888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623409669211195E-2"/>
                  <c:y val="0.113777777777777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534351145038188E-2"/>
                  <c:y val="6.40000000000001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41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Лист2!$B$2:$D$4</c:f>
              <c:strCach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strCache>
            </c:strRef>
          </c:cat>
          <c:val>
            <c:numRef>
              <c:f>Лист2!$B$5:$D$5</c:f>
              <c:numCache>
                <c:formatCode>General</c:formatCode>
                <c:ptCount val="3"/>
                <c:pt idx="0">
                  <c:v>12.6</c:v>
                </c:pt>
                <c:pt idx="1">
                  <c:v>13.5</c:v>
                </c:pt>
                <c:pt idx="2">
                  <c:v>10.3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Лист2!$A$6</c:f>
              <c:strCache>
                <c:ptCount val="1"/>
                <c:pt idx="0">
                  <c:v>Смертность по району на 1000 населения </c:v>
                </c:pt>
              </c:strCache>
            </c:strRef>
          </c:tx>
          <c:dLbls>
            <c:dLbl>
              <c:idx val="0"/>
              <c:layout>
                <c:manualLayout>
                  <c:x val="5.0890585241730839E-3"/>
                  <c:y val="-0.117333333333333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890585241730839E-3"/>
                  <c:y val="-6.7555555555555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712468193384324E-2"/>
                  <c:y val="-7.1111111111111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38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Лист2!$B$2:$D$4</c:f>
              <c:strCach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strCache>
            </c:strRef>
          </c:cat>
          <c:val>
            <c:numRef>
              <c:f>Лист2!$B$6:$D$6</c:f>
              <c:numCache>
                <c:formatCode>General</c:formatCode>
                <c:ptCount val="3"/>
                <c:pt idx="0">
                  <c:v>13.2</c:v>
                </c:pt>
                <c:pt idx="1">
                  <c:v>15.6</c:v>
                </c:pt>
                <c:pt idx="2">
                  <c:v>15.7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165184"/>
        <c:axId val="43936000"/>
      </c:lineChart>
      <c:catAx>
        <c:axId val="43165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 i="0" baseline="0"/>
            </a:pPr>
            <a:endParaRPr lang="ru-RU"/>
          </a:p>
        </c:txPr>
        <c:crossAx val="43936000"/>
        <c:crosses val="autoZero"/>
        <c:auto val="1"/>
        <c:lblAlgn val="ctr"/>
        <c:lblOffset val="100"/>
        <c:noMultiLvlLbl val="0"/>
      </c:catAx>
      <c:valAx>
        <c:axId val="43936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16518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3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Лист3!$A$14</c:f>
              <c:strCache>
                <c:ptCount val="1"/>
                <c:pt idx="0">
                  <c:v>Рождаемость</c:v>
                </c:pt>
              </c:strCache>
            </c:strRef>
          </c:tx>
          <c:dLbls>
            <c:dLbl>
              <c:idx val="0"/>
              <c:layout>
                <c:manualLayout>
                  <c:x val="-0.05"/>
                  <c:y val="7.8703703703703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4E-2"/>
                  <c:y val="0.111111111111111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555555555555455E-2"/>
                  <c:y val="6.0185185185185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555555555555582E-2"/>
                  <c:y val="0.111111111111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666666666666664E-2"/>
                  <c:y val="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42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Лист3!$B$13:$F$13</c:f>
              <c:strCach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2013*</c:v>
                </c:pt>
              </c:strCache>
            </c:strRef>
          </c:cat>
          <c:val>
            <c:numRef>
              <c:f>Лист3!$B$14:$F$14</c:f>
              <c:numCache>
                <c:formatCode>General</c:formatCode>
                <c:ptCount val="5"/>
                <c:pt idx="0">
                  <c:v>12.2</c:v>
                </c:pt>
                <c:pt idx="1">
                  <c:v>15.6</c:v>
                </c:pt>
                <c:pt idx="2">
                  <c:v>12.7</c:v>
                </c:pt>
                <c:pt idx="3">
                  <c:v>16.2</c:v>
                </c:pt>
                <c:pt idx="4">
                  <c:v>13.5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Лист3!$A$15</c:f>
              <c:strCache>
                <c:ptCount val="1"/>
                <c:pt idx="0">
                  <c:v>Смертность </c:v>
                </c:pt>
              </c:strCache>
            </c:strRef>
          </c:tx>
          <c:dLbls>
            <c:dLbl>
              <c:idx val="0"/>
              <c:layout>
                <c:manualLayout>
                  <c:x val="-5.8333333333333938E-2"/>
                  <c:y val="-9.2592592592593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4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5"/>
                  <c:y val="-0.111111111111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7222222222222332E-2"/>
                  <c:y val="-6.0185185185185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666666666666664E-2"/>
                  <c:y val="-7.4074074074074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27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Лист3!$B$13:$F$13</c:f>
              <c:strCach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2013*</c:v>
                </c:pt>
              </c:strCache>
            </c:strRef>
          </c:cat>
          <c:val>
            <c:numRef>
              <c:f>Лист3!$B$15:$F$15</c:f>
              <c:numCache>
                <c:formatCode>General</c:formatCode>
                <c:ptCount val="5"/>
                <c:pt idx="0">
                  <c:v>14.9</c:v>
                </c:pt>
                <c:pt idx="1">
                  <c:v>16</c:v>
                </c:pt>
                <c:pt idx="2">
                  <c:v>13.4</c:v>
                </c:pt>
                <c:pt idx="3">
                  <c:v>16.899999999999999</c:v>
                </c:pt>
                <c:pt idx="4">
                  <c:v>16.5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165696"/>
        <c:axId val="43937728"/>
      </c:lineChart>
      <c:catAx>
        <c:axId val="431656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10" b="1" i="0" baseline="0"/>
            </a:pPr>
            <a:endParaRPr lang="ru-RU"/>
          </a:p>
        </c:txPr>
        <c:crossAx val="43937728"/>
        <c:crosses val="autoZero"/>
        <c:auto val="1"/>
        <c:lblAlgn val="ctr"/>
        <c:lblOffset val="100"/>
        <c:noMultiLvlLbl val="0"/>
      </c:catAx>
      <c:valAx>
        <c:axId val="43937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165696"/>
        <c:crosses val="autoZero"/>
        <c:crossBetween val="between"/>
      </c:valAx>
    </c:plotArea>
    <c:legend>
      <c:legendPos val="b"/>
      <c:layout/>
      <c:overlay val="0"/>
      <c:spPr>
        <a:solidFill>
          <a:schemeClr val="accent3">
            <a:lumMod val="20000"/>
            <a:lumOff val="80000"/>
          </a:schemeClr>
        </a:solidFill>
      </c:spPr>
      <c:txPr>
        <a:bodyPr/>
        <a:lstStyle/>
        <a:p>
          <a:pPr>
            <a:defRPr sz="128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81126561307496"/>
          <c:y val="5.1400554097404488E-2"/>
          <c:w val="0.83188734386924956"/>
          <c:h val="0.65109993943065203"/>
        </c:manualLayout>
      </c:layout>
      <c:lineChart>
        <c:grouping val="standard"/>
        <c:varyColors val="0"/>
        <c:ser>
          <c:idx val="0"/>
          <c:order val="0"/>
          <c:tx>
            <c:strRef>
              <c:f>Лист4!$H$6</c:f>
              <c:strCache>
                <c:ptCount val="1"/>
                <c:pt idx="0">
                  <c:v>Мужское население </c:v>
                </c:pt>
              </c:strCache>
            </c:strRef>
          </c:tx>
          <c:dLbls>
            <c:dLbl>
              <c:idx val="0"/>
              <c:layout>
                <c:manualLayout>
                  <c:x val="-5.2777777777777812E-2"/>
                  <c:y val="-6.9444444444444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4444444444444502E-2"/>
                  <c:y val="-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66666666666668E-2"/>
                  <c:y val="-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1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Лист4!$G$7:$G$9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Лист4!$H$7:$H$9</c:f>
              <c:numCache>
                <c:formatCode>General</c:formatCode>
                <c:ptCount val="3"/>
                <c:pt idx="0">
                  <c:v>5853</c:v>
                </c:pt>
                <c:pt idx="1">
                  <c:v>5807</c:v>
                </c:pt>
                <c:pt idx="2">
                  <c:v>5717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Лист4!$I$6</c:f>
              <c:strCache>
                <c:ptCount val="1"/>
                <c:pt idx="0">
                  <c:v>Женское население </c:v>
                </c:pt>
              </c:strCache>
            </c:strRef>
          </c:tx>
          <c:dLbls>
            <c:dLbl>
              <c:idx val="0"/>
              <c:layout>
                <c:manualLayout>
                  <c:x val="-6.1111111111111192E-2"/>
                  <c:y val="-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4E-2"/>
                  <c:y val="-6.4814814814815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5"/>
                  <c:y val="-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1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Лист4!$G$7:$G$9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Лист4!$I$7:$I$9</c:f>
              <c:numCache>
                <c:formatCode>General</c:formatCode>
                <c:ptCount val="3"/>
                <c:pt idx="0">
                  <c:v>6454</c:v>
                </c:pt>
                <c:pt idx="1">
                  <c:v>6357</c:v>
                </c:pt>
                <c:pt idx="2">
                  <c:v>6274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390528"/>
        <c:axId val="43940032"/>
      </c:lineChart>
      <c:catAx>
        <c:axId val="82390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solidFill>
            <a:srgbClr val="4F81BD">
              <a:lumMod val="20000"/>
              <a:lumOff val="80000"/>
            </a:srgbClr>
          </a:solidFill>
        </c:spPr>
        <c:txPr>
          <a:bodyPr/>
          <a:lstStyle/>
          <a:p>
            <a:pPr>
              <a:defRPr sz="1050" b="1" i="0" baseline="0"/>
            </a:pPr>
            <a:endParaRPr lang="ru-RU"/>
          </a:p>
        </c:txPr>
        <c:crossAx val="43940032"/>
        <c:crosses val="autoZero"/>
        <c:auto val="1"/>
        <c:lblAlgn val="ctr"/>
        <c:lblOffset val="100"/>
        <c:noMultiLvlLbl val="0"/>
      </c:catAx>
      <c:valAx>
        <c:axId val="43940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ru-RU"/>
          </a:p>
        </c:txPr>
        <c:crossAx val="82390528"/>
        <c:crosses val="autoZero"/>
        <c:crossBetween val="between"/>
      </c:valAx>
      <c:spPr>
        <a:solidFill>
          <a:schemeClr val="accent3">
            <a:lumMod val="20000"/>
            <a:lumOff val="80000"/>
          </a:schemeClr>
        </a:solidFill>
      </c:spPr>
    </c:plotArea>
    <c:legend>
      <c:legendPos val="b"/>
      <c:layout>
        <c:manualLayout>
          <c:xMode val="edge"/>
          <c:yMode val="edge"/>
          <c:x val="4.432605498780777E-2"/>
          <c:y val="0.84273934988895616"/>
          <c:w val="0.9113475177304966"/>
          <c:h val="0.12649141934181304"/>
        </c:manualLayout>
      </c:layout>
      <c:overlay val="0"/>
    </c:legend>
    <c:plotVisOnly val="1"/>
    <c:dispBlanksAs val="gap"/>
    <c:showDLblsOverMax val="0"/>
  </c:chart>
  <c:spPr>
    <a:gradFill>
      <a:gsLst>
        <a:gs pos="0">
          <a:srgbClr val="5E9EFF"/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5400000" scaled="0"/>
    </a:gradFill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180731238131771"/>
          <c:y val="4.2121314986421833E-2"/>
          <c:w val="0.77076900578043583"/>
          <c:h val="0.5679293357561076"/>
        </c:manualLayout>
      </c:layout>
      <c:lineChart>
        <c:grouping val="standard"/>
        <c:varyColors val="0"/>
        <c:ser>
          <c:idx val="0"/>
          <c:order val="0"/>
          <c:tx>
            <c:strRef>
              <c:f>Лист4!$A$11</c:f>
              <c:strCache>
                <c:ptCount val="1"/>
                <c:pt idx="0">
                  <c:v>Взрослое население </c:v>
                </c:pt>
              </c:strCache>
            </c:strRef>
          </c:tx>
          <c:dLbls>
            <c:dLbl>
              <c:idx val="0"/>
              <c:layout>
                <c:manualLayout>
                  <c:x val="-0.05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66666666666668E-2"/>
                  <c:y val="-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8333333333333862E-2"/>
                  <c:y val="-7.8703703703703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1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Лист4!$B$9:$D$10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Лист4!$B$11:$D$11</c:f>
              <c:numCache>
                <c:formatCode>General</c:formatCode>
                <c:ptCount val="3"/>
                <c:pt idx="0">
                  <c:v>9605</c:v>
                </c:pt>
                <c:pt idx="1">
                  <c:v>9460</c:v>
                </c:pt>
                <c:pt idx="2">
                  <c:v>9301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Лист4!$A$12</c:f>
              <c:strCache>
                <c:ptCount val="1"/>
                <c:pt idx="0">
                  <c:v>Подростки </c:v>
                </c:pt>
              </c:strCache>
            </c:strRef>
          </c:tx>
          <c:dLbls>
            <c:dLbl>
              <c:idx val="0"/>
              <c:layout>
                <c:manualLayout>
                  <c:x val="-3.611111111111121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444444444444450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5"/>
                  <c:y val="-5.5555555555555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1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Лист4!$B$9:$D$10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Лист4!$B$12:$D$12</c:f>
              <c:numCache>
                <c:formatCode>General</c:formatCode>
                <c:ptCount val="3"/>
                <c:pt idx="0">
                  <c:v>462</c:v>
                </c:pt>
                <c:pt idx="1">
                  <c:v>487</c:v>
                </c:pt>
                <c:pt idx="2">
                  <c:v>457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Лист4!$A$13</c:f>
              <c:strCache>
                <c:ptCount val="1"/>
                <c:pt idx="0">
                  <c:v>Дети 0-14 лет </c:v>
                </c:pt>
              </c:strCache>
            </c:strRef>
          </c:tx>
          <c:dLbls>
            <c:dLbl>
              <c:idx val="0"/>
              <c:layout>
                <c:manualLayout>
                  <c:x val="-3.6111111111111212E-2"/>
                  <c:y val="-9.2592592592593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4E-2"/>
                  <c:y val="-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66666666666668E-2"/>
                  <c:y val="-7.8703703703703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1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Лист4!$B$9:$D$10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Лист4!$B$13:$D$13</c:f>
              <c:numCache>
                <c:formatCode>General</c:formatCode>
                <c:ptCount val="3"/>
                <c:pt idx="0">
                  <c:v>2240</c:v>
                </c:pt>
                <c:pt idx="1">
                  <c:v>2217</c:v>
                </c:pt>
                <c:pt idx="2">
                  <c:v>2233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23808"/>
        <c:axId val="81895424"/>
      </c:lineChart>
      <c:catAx>
        <c:axId val="82423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10" b="1" i="0" baseline="0"/>
            </a:pPr>
            <a:endParaRPr lang="ru-RU"/>
          </a:p>
        </c:txPr>
        <c:crossAx val="81895424"/>
        <c:crosses val="autoZero"/>
        <c:auto val="1"/>
        <c:lblAlgn val="ctr"/>
        <c:lblOffset val="100"/>
        <c:noMultiLvlLbl val="0"/>
      </c:catAx>
      <c:valAx>
        <c:axId val="818954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423808"/>
        <c:crosses val="autoZero"/>
        <c:crossBetween val="between"/>
      </c:valAx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b"/>
      <c:layout>
        <c:manualLayout>
          <c:xMode val="edge"/>
          <c:yMode val="edge"/>
          <c:x val="7.5190615835777533E-2"/>
          <c:y val="0.76767696345649539"/>
          <c:w val="0.87307917888563069"/>
          <c:h val="0.20155380577427823"/>
        </c:manualLayout>
      </c:layout>
      <c:overlay val="0"/>
      <c:txPr>
        <a:bodyPr/>
        <a:lstStyle/>
        <a:p>
          <a:pPr>
            <a:defRPr sz="1070" b="1" i="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5E9EFF"/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5400000" scaled="0"/>
    </a:gra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9448059411023501"/>
          <c:y val="0.20680365719243227"/>
          <c:w val="0.40255503505099827"/>
          <c:h val="0.45823988139811056"/>
        </c:manualLayout>
      </c:layout>
      <c:pieChart>
        <c:varyColors val="1"/>
        <c:ser>
          <c:idx val="0"/>
          <c:order val="0"/>
          <c:explosion val="6"/>
          <c:dLbls>
            <c:dLbl>
              <c:idx val="0"/>
              <c:layout>
                <c:manualLayout>
                  <c:x val="-2.1223296455031782E-2"/>
                  <c:y val="5.617261906762881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2894116083591386E-3"/>
                  <c:y val="7.2660726203864923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5040140868467394"/>
                  <c:y val="8.166284689918086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7289889246022558"/>
                  <c:y val="7.528719751873930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5749495266809507"/>
                  <c:y val="5.160232433371881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5.5738778066804835E-2"/>
                  <c:y val="2.232861020519982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22692832980243649"/>
                  <c:y val="1.798677148347319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30065361511556188"/>
                  <c:y val="-0.1032828671166576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31492537706538526"/>
                  <c:y val="-0.1690445687906753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002192285148396"/>
                  <c:y val="-0.1940589513867232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0.20097391457352748"/>
                  <c:y val="-0.1284266210909682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0.26458921685068698"/>
                  <c:y val="-5.934417112589681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6"/>
              <c:layout>
                <c:manualLayout>
                  <c:x val="0.20622479152131531"/>
                  <c:y val="3.241197460352662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3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'0-14'!$A$2:$A$18</c:f>
              <c:strCache>
                <c:ptCount val="17"/>
                <c:pt idx="0">
                  <c:v>Болезни органов дыхания</c:v>
                </c:pt>
                <c:pt idx="1">
                  <c:v>Инфекционные болезни</c:v>
                </c:pt>
                <c:pt idx="2">
                  <c:v>Болезни костно-мышечной системы</c:v>
                </c:pt>
                <c:pt idx="3">
                  <c:v>Болезни уха и сосцевидного отростка</c:v>
                </c:pt>
                <c:pt idx="4">
                  <c:v>Травмы и отравления</c:v>
                </c:pt>
                <c:pt idx="5">
                  <c:v>Болезни органов пищеварения</c:v>
                </c:pt>
                <c:pt idx="6">
                  <c:v>Болезни мочеполовой системы</c:v>
                </c:pt>
                <c:pt idx="7">
                  <c:v>Болезни крови и кроветворных органов</c:v>
                </c:pt>
                <c:pt idx="8">
                  <c:v>Болезни глаза и его придаточного аппарата</c:v>
                </c:pt>
                <c:pt idx="9">
                  <c:v>Болезни кожи и подкожной клетчатки</c:v>
                </c:pt>
                <c:pt idx="10">
                  <c:v>Психические расстройства</c:v>
                </c:pt>
                <c:pt idx="11">
                  <c:v>Болезни нервной системы</c:v>
                </c:pt>
                <c:pt idx="12">
                  <c:v>Отдельные состояния, возникающие в перинатальном периоде</c:v>
                </c:pt>
                <c:pt idx="13">
                  <c:v>Новообразования</c:v>
                </c:pt>
                <c:pt idx="14">
                  <c:v>Врожденные аномалии</c:v>
                </c:pt>
                <c:pt idx="15">
                  <c:v>Болезни эндокринной системы</c:v>
                </c:pt>
                <c:pt idx="16">
                  <c:v>Болезни системы кровообращения</c:v>
                </c:pt>
              </c:strCache>
            </c:strRef>
          </c:cat>
          <c:val>
            <c:numRef>
              <c:f>'0-14'!$B$2:$B$18</c:f>
              <c:numCache>
                <c:formatCode>General</c:formatCode>
                <c:ptCount val="17"/>
                <c:pt idx="0">
                  <c:v>847.3</c:v>
                </c:pt>
                <c:pt idx="1">
                  <c:v>107.5</c:v>
                </c:pt>
                <c:pt idx="2">
                  <c:v>70.8</c:v>
                </c:pt>
                <c:pt idx="3">
                  <c:v>52.8</c:v>
                </c:pt>
                <c:pt idx="4">
                  <c:v>52.8</c:v>
                </c:pt>
                <c:pt idx="5">
                  <c:v>51.9</c:v>
                </c:pt>
                <c:pt idx="6">
                  <c:v>42.1</c:v>
                </c:pt>
                <c:pt idx="7">
                  <c:v>41.7</c:v>
                </c:pt>
                <c:pt idx="8">
                  <c:v>41.2</c:v>
                </c:pt>
                <c:pt idx="9">
                  <c:v>41.2</c:v>
                </c:pt>
                <c:pt idx="10">
                  <c:v>29.6</c:v>
                </c:pt>
                <c:pt idx="11">
                  <c:v>14.8</c:v>
                </c:pt>
                <c:pt idx="12">
                  <c:v>11.2</c:v>
                </c:pt>
                <c:pt idx="13">
                  <c:v>4.9000000000000004</c:v>
                </c:pt>
                <c:pt idx="14">
                  <c:v>4.5</c:v>
                </c:pt>
                <c:pt idx="15">
                  <c:v>3.6</c:v>
                </c:pt>
                <c:pt idx="16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"/>
          <c:y val="0.60705671953332063"/>
          <c:w val="0.98024644771270419"/>
          <c:h val="0.39287682327378443"/>
        </c:manualLayout>
      </c:layout>
      <c:overlay val="0"/>
      <c:spPr>
        <a:solidFill>
          <a:schemeClr val="accent5">
            <a:lumMod val="20000"/>
            <a:lumOff val="80000"/>
          </a:schemeClr>
        </a:solidFill>
      </c:spPr>
      <c:txPr>
        <a:bodyPr/>
        <a:lstStyle/>
        <a:p>
          <a:pPr>
            <a:defRPr sz="1100" b="1" i="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8577777777777994"/>
          <c:y val="6.7340067340067424E-3"/>
          <c:w val="0.45171107611548561"/>
          <c:h val="0.67676767676767924"/>
        </c:manualLayout>
      </c:layout>
      <c:pie3DChart>
        <c:varyColors val="1"/>
        <c:ser>
          <c:idx val="0"/>
          <c:order val="0"/>
          <c:spPr>
            <a:ln>
              <a:solidFill>
                <a:schemeClr val="accent6">
                  <a:lumMod val="20000"/>
                  <a:lumOff val="80000"/>
                </a:schemeClr>
              </a:solidFill>
            </a:ln>
          </c:spPr>
          <c:dLbls>
            <c:dLbl>
              <c:idx val="0"/>
              <c:layout>
                <c:manualLayout>
                  <c:x val="-6.8198172074191016E-2"/>
                  <c:y val="8.234974955136903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30880192845985027"/>
                  <c:y val="0.1151167913056096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9.5205208556594242E-2"/>
                  <c:y val="0.1270348088700178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4608930995403804"/>
                  <c:y val="0.2328679374885895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0939874007320874"/>
                  <c:y val="0.194821156846732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23182568911439524"/>
                  <c:y val="0.1584500141755940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25752573015937497"/>
                  <c:y val="0.113196156698865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23109817968548993"/>
                  <c:y val="6.996513079991750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27247236001163688"/>
                  <c:y val="2.294908339704792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25751218858463931"/>
                  <c:y val="-3.904695847753738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38039404114677594"/>
                  <c:y val="-9.510403781630401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27742893165544813"/>
                  <c:y val="-0.1607494163732050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5.0069038683609568E-2"/>
                  <c:y val="-0.1741744737581963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0.10535485229644095"/>
                  <c:y val="-0.11805982455386305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0.30209117364861132"/>
                  <c:y val="-0.1430467297115498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0.27075861740847351"/>
                  <c:y val="-6.038407259394083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6"/>
              <c:layout>
                <c:manualLayout>
                  <c:x val="0.28906058948069657"/>
                  <c:y val="1.853756973845611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7"/>
              <c:delete val="1"/>
            </c:dLbl>
            <c:spPr>
              <a:solidFill>
                <a:srgbClr val="F79646">
                  <a:lumMod val="20000"/>
                  <a:lumOff val="80000"/>
                </a:srgbClr>
              </a:solidFill>
            </c:spPr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Лист1!$A$4:$A$21</c:f>
              <c:strCache>
                <c:ptCount val="18"/>
                <c:pt idx="0">
                  <c:v>болезни органов дыхания</c:v>
                </c:pt>
                <c:pt idx="1">
                  <c:v>инфекционные и паразитарные болезни</c:v>
                </c:pt>
                <c:pt idx="2">
                  <c:v>болезни глаза и его придаточного аппарата</c:v>
                </c:pt>
                <c:pt idx="3">
                  <c:v>болезни костно-мышечной системы и соединительной ткани</c:v>
                </c:pt>
                <c:pt idx="4">
                  <c:v>болезни органов пищеварения</c:v>
                </c:pt>
                <c:pt idx="5">
                  <c:v>болезни кожи и подкожной клетчатки</c:v>
                </c:pt>
                <c:pt idx="6">
                  <c:v>психические расстройства и расстройства поведения</c:v>
                </c:pt>
                <c:pt idx="7">
                  <c:v>болезни уха и сосцевидного отростка</c:v>
                </c:pt>
                <c:pt idx="8">
                  <c:v>болезни мочеполовой системы</c:v>
                </c:pt>
                <c:pt idx="9">
                  <c:v>травмы, отравления </c:v>
                </c:pt>
                <c:pt idx="10">
                  <c:v>болезни крови, кроветворных органов </c:v>
                </c:pt>
                <c:pt idx="11">
                  <c:v>симптомы, признаки и отклонения от нормы</c:v>
                </c:pt>
                <c:pt idx="12">
                  <c:v>болезни нервной системы</c:v>
                </c:pt>
                <c:pt idx="13">
                  <c:v>болезни эндокринной системы, </c:v>
                </c:pt>
                <c:pt idx="14">
                  <c:v>отдельные состояния, возникающие в перинатальном периоде</c:v>
                </c:pt>
                <c:pt idx="15">
                  <c:v>врожденные аномалии (пороки развития), деформации и хромосомные нарушения</c:v>
                </c:pt>
                <c:pt idx="16">
                  <c:v>болезни системы кровообращения</c:v>
                </c:pt>
                <c:pt idx="17">
                  <c:v>новообразования</c:v>
                </c:pt>
              </c:strCache>
            </c:strRef>
          </c:cat>
          <c:val>
            <c:numRef>
              <c:f>Лист1!$B$4:$B$21</c:f>
              <c:numCache>
                <c:formatCode>0.0</c:formatCode>
                <c:ptCount val="18"/>
                <c:pt idx="0" formatCode="General">
                  <c:v>993.2</c:v>
                </c:pt>
                <c:pt idx="1">
                  <c:v>124</c:v>
                </c:pt>
                <c:pt idx="2" formatCode="General">
                  <c:v>79.8</c:v>
                </c:pt>
                <c:pt idx="3" formatCode="General">
                  <c:v>49.6</c:v>
                </c:pt>
                <c:pt idx="4" formatCode="General">
                  <c:v>48.3</c:v>
                </c:pt>
                <c:pt idx="5" formatCode="General">
                  <c:v>44.7</c:v>
                </c:pt>
                <c:pt idx="6" formatCode="General">
                  <c:v>35.200000000000003</c:v>
                </c:pt>
                <c:pt idx="7" formatCode="General">
                  <c:v>31.6</c:v>
                </c:pt>
                <c:pt idx="8" formatCode="General">
                  <c:v>28.9</c:v>
                </c:pt>
                <c:pt idx="9" formatCode="General">
                  <c:v>24.8</c:v>
                </c:pt>
                <c:pt idx="10" formatCode="General">
                  <c:v>24.4</c:v>
                </c:pt>
                <c:pt idx="11" formatCode="General">
                  <c:v>23.9</c:v>
                </c:pt>
                <c:pt idx="12" formatCode="General">
                  <c:v>12.6</c:v>
                </c:pt>
                <c:pt idx="13" formatCode="General">
                  <c:v>12.2</c:v>
                </c:pt>
                <c:pt idx="14" formatCode="General">
                  <c:v>10.4</c:v>
                </c:pt>
                <c:pt idx="15" formatCode="General">
                  <c:v>5.4</c:v>
                </c:pt>
                <c:pt idx="16" formatCode="General">
                  <c:v>3.6</c:v>
                </c:pt>
                <c:pt idx="17" formatCode="General">
                  <c:v>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7646684164479442E-2"/>
          <c:y val="0.66295766059545846"/>
          <c:w val="0.95537329833770779"/>
          <c:h val="0.30673930910151376"/>
        </c:manualLayout>
      </c:layout>
      <c:overlay val="0"/>
      <c:txPr>
        <a:bodyPr/>
        <a:lstStyle/>
        <a:p>
          <a:pPr>
            <a:defRPr sz="940" b="1" i="0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5">
        <a:lumMod val="20000"/>
        <a:lumOff val="80000"/>
      </a:schemeClr>
    </a:solidFill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A94D7-8C36-4E82-9478-30A35521755B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266F6-8EBA-4098-A3CB-C35D73E1931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965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037C1-87AF-4B86-84F3-448FDD878956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951B5-4486-4CCC-95C9-92D9CBE795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0807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апреля 2010 г. года  Еланская и Дубровинская УБ реорганизованы в амбулатории. В Еланской ВА была организована общая врачебная практика. Амбулаторно - поликлиническая помощь оказывалась районной поликлиникой на 200 посещений в смену, имеющей в своем составе женскую и детскую консультации, Еланской врачебной амбулаторией (ВА) на 25 посещений в смену, Дубровинской ВА – на 38 посещений в смену и 32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ФАП-ами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данным ЗАГС  и данным </a:t>
            </a:r>
            <a:r>
              <a:rPr lang="ru-RU" dirty="0" err="1" smtClean="0"/>
              <a:t>Ростстата</a:t>
            </a:r>
            <a:r>
              <a:rPr lang="ru-RU" baseline="0" dirty="0" smtClean="0"/>
              <a:t> </a:t>
            </a:r>
            <a:r>
              <a:rPr lang="ru-RU" dirty="0" smtClean="0"/>
              <a:t>тенденция к снижению рождаемости</a:t>
            </a:r>
            <a:r>
              <a:rPr lang="ru-RU" baseline="0" dirty="0" smtClean="0"/>
              <a:t> за последние 3 года, связано с уменьшением числа женщин фертильного возраста, несмотря на льготы -  выплата материнского капитала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За последние 3 года отмечается тенденция к снижению численности взрослого населения снижение взрослого населения мужчин на 4,3 %, а женского населения на 2,4 %. Снижение численности населения района 2,6 %, Отмечается увеличение продолжительности жизни у мужчин и женщин, всего по району до 67,7  ( у мужчин 61,5 у женщин – 74,4)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</a:t>
            </a:r>
            <a:r>
              <a:rPr lang="ru-RU" baseline="0" dirty="0" smtClean="0"/>
              <a:t> течении последних лет в структуре смертности ведущее место  занимают болезни системы кровообращения, на втором месте травмы и отравления, третье место онкологические заболевания. В структуре заболеваний ишемическая болезнь сердца с нозологией атеросклеротический кардиосклероз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62 случая  -  32,6 % (2012 г.) </a:t>
            </a:r>
            <a:r>
              <a:rPr kumimoji="0" lang="ru-RU" sz="12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77 случаев – 40,8 % (2013г) второе место травмы и отравления 17  - 9 % (2013 г.)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23- 12,1 % (2012 г.)</a:t>
            </a:r>
            <a:endParaRPr lang="ru-RU" sz="1200" b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третьем месте </a:t>
            </a:r>
            <a:r>
              <a:rPr lang="ru-RU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церебраваскулярные</a:t>
            </a:r>
            <a:r>
              <a:rPr lang="ru-RU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заболевания (острые нарушения мозгового кровообращения)</a:t>
            </a:r>
            <a:endParaRPr lang="ru-RU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/>
              <a:t>В структуре смертности трудоспособного населения 2012 г. 56 ч</a:t>
            </a:r>
            <a:r>
              <a:rPr lang="ru-RU" dirty="0" smtClean="0"/>
              <a:t>еловек </a:t>
            </a:r>
            <a:r>
              <a:rPr lang="ru-RU" sz="1100" b="0" dirty="0" smtClean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1</a:t>
            </a:r>
            <a:r>
              <a:rPr lang="ru-RU" sz="1000" b="0" dirty="0" smtClean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) ТРАВМА – 20, 2) КРОВООБРАЩЕНИЯ – 17 3)ОНКОЛОГИЯ – 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 smtClean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В</a:t>
            </a:r>
            <a:r>
              <a:rPr lang="ru-RU" sz="1000" b="0" baseline="0" dirty="0" smtClean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 2013 г. снижение показателя смертности с 7,9 до 6,3 на 1000 лиц трудоспособного возраста . 2012 г. 56 человек, в 2013 г. - 43</a:t>
            </a:r>
            <a:endParaRPr lang="ru-RU" sz="1000" b="0" dirty="0" smtClean="0">
              <a:solidFill>
                <a:srgbClr val="002060"/>
              </a:solidFill>
              <a:latin typeface="+mn-lt"/>
              <a:ea typeface="Calibri"/>
              <a:cs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002060"/>
              </a:solidFill>
              <a:latin typeface="+mn-lt"/>
              <a:ea typeface="Calibri"/>
              <a:cs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002060"/>
              </a:solidFill>
              <a:latin typeface="+mn-lt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течение последних двух лет не отмечалось перинатальной (от 0 до 28 дней жизни), а в 2013 г. и младенческой смертности</a:t>
            </a:r>
            <a:r>
              <a:rPr lang="ru-RU" baseline="0" dirty="0" smtClean="0"/>
              <a:t> ( детей до 1 года жизни)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2013 г. детское</a:t>
            </a:r>
            <a:r>
              <a:rPr lang="ru-RU" baseline="0" dirty="0" smtClean="0"/>
              <a:t> населения от 0 до 17 лет составило 2690. 0 - 4 года -   28,6 %, 5 – лет – 26,6 %, 10 – 14 лет – 26,7 % </a:t>
            </a:r>
          </a:p>
          <a:p>
            <a:r>
              <a:rPr lang="ru-RU" baseline="0" dirty="0" smtClean="0"/>
              <a:t>и подросткового возраста 15 – 17 лет – 18 %. В 2013 г. увеличилось количество детей посещающих ДДУ -  540 детей . Уменьшилось количество школьников на 5,1 % и учащихся ПТУ до 3.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группам здоровья детей от 0 до 17 лет с первой  и второй группой составило 86 %, детей от 0 – 14 лет – 84 %, 15 – 17 лет – 89 % детей 1 года жизни 92 %,</a:t>
            </a:r>
          </a:p>
          <a:p>
            <a:r>
              <a:rPr lang="ru-RU" dirty="0" smtClean="0"/>
              <a:t>Детей с третьей группой, имеющих заболевания, требующие амбулаторного и стационарного лечения - детей от 0 до 17 лет составило 14%,</a:t>
            </a:r>
          </a:p>
          <a:p>
            <a:r>
              <a:rPr lang="ru-RU" dirty="0" smtClean="0"/>
              <a:t>Детей от 0 – 14 лет – 16 %,  15 – 17 лет – 11%, детей 1 года жизни 8 %,</a:t>
            </a:r>
          </a:p>
          <a:p>
            <a:r>
              <a:rPr lang="ru-RU" dirty="0" smtClean="0"/>
              <a:t>Детей , находящихся на грудном вскармливании – 89 7 % ( из низ до 6 мес. 34,8 %, с 6 мес. до 1 года – 54,9 %, как важней фактор профилактики заболеваемости детей 1 года жизни.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Отмечается снижение заболеваемости детей до 14 лет на8,6 % с показателем на 1000 детей до 1420,9.</a:t>
            </a:r>
            <a:r>
              <a:rPr lang="ru-RU" baseline="0" dirty="0" smtClean="0"/>
              <a:t> В структуре заболеваемости первое место 60 % заболевания органов дыхания, на втором месте инфекционные заболевания - 8 %, на третье место переместились заболевания костно-мышечной системы 5 % (нарушения осанки, сколиозы плоскостопие.) наши дети стали вести менее подвижный образ жизни, экраны мониторов заменяют другие прелести жизни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096DB-B4A1-4DEA-BE2C-286DF116FB3D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 rtl="0" eaLnBrk="1" fontAlgn="t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2013 год</a:t>
            </a:r>
          </a:p>
          <a:p>
            <a:pPr rtl="0" eaLnBrk="1" fontAlgn="t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1м. Болезни органов дыхания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847,3 – 60 %</a:t>
            </a:r>
          </a:p>
          <a:p>
            <a:pPr rtl="0" eaLnBrk="1" fontAlgn="t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2м. Инфекционные болезни и паразитарные заболевания - 107,5 – 8 %</a:t>
            </a:r>
          </a:p>
          <a:p>
            <a:pPr rtl="0" eaLnBrk="1" fontAlgn="t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3м. Болезни костно-мышечной системы - 70,8 – 5 %</a:t>
            </a:r>
          </a:p>
          <a:p>
            <a:pPr algn="ctr"/>
            <a:r>
              <a:rPr lang="ru-RU" dirty="0" smtClean="0"/>
              <a:t>2012 г.</a:t>
            </a:r>
          </a:p>
          <a:p>
            <a:pPr rtl="0" eaLnBrk="1" fontAlgn="t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Болезни органов дыхания  -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993,2 – 64 % </a:t>
            </a:r>
          </a:p>
          <a:p>
            <a:pPr rtl="0" eaLnBrk="1" fontAlgn="t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Инфекционные  и паразитарные заболевания  - 124,0 – 8 % </a:t>
            </a:r>
          </a:p>
          <a:p>
            <a:pPr rtl="0" eaLnBrk="1" fontAlgn="t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Болезни глаза и его придаточного аппарата  - 79,6– 5 % 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Заболеваемость детей подросткового</a:t>
            </a:r>
            <a:r>
              <a:rPr lang="ru-RU" baseline="0" dirty="0" smtClean="0"/>
              <a:t> возраста снизилась на 6,7 % и составила 1601,4 на 1000 населения детей 15-17 лет.</a:t>
            </a:r>
          </a:p>
          <a:p>
            <a:r>
              <a:rPr lang="ru-RU" baseline="0" dirty="0" smtClean="0"/>
              <a:t>1м. Болезни органов дыхания 538,3 - 34 %</a:t>
            </a:r>
          </a:p>
          <a:p>
            <a:r>
              <a:rPr lang="ru-RU" baseline="0" dirty="0" smtClean="0"/>
              <a:t>2м. Болезни глаза и его придаточного аппарата 336,2 – 21 %</a:t>
            </a:r>
          </a:p>
          <a:p>
            <a:r>
              <a:rPr lang="ru-RU" baseline="0" dirty="0" smtClean="0"/>
              <a:t>3м. Болезни </a:t>
            </a:r>
            <a:r>
              <a:rPr lang="ru-RU" baseline="0" dirty="0" err="1" smtClean="0"/>
              <a:t>костно</a:t>
            </a:r>
            <a:r>
              <a:rPr lang="ru-RU" baseline="0" dirty="0" smtClean="0"/>
              <a:t> – мышечной системы 186,0 – 12 %</a:t>
            </a:r>
          </a:p>
          <a:p>
            <a:r>
              <a:rPr lang="ru-RU" baseline="0" dirty="0" smtClean="0"/>
              <a:t>Причины те же:  нагрузка на аппарат зрения и статика положения чтоб видеть экран монитора.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 rtl="0" eaLnBrk="1" fontAlgn="t" latinLnBrk="0" hangingPunct="1"/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2012 год</a:t>
            </a:r>
          </a:p>
          <a:p>
            <a:pPr rtl="0" eaLnBrk="1" fontAlgn="t" latinLnBrk="0" hangingPunct="1"/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ru-RU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Болезни органов дыхания - </a:t>
            </a:r>
            <a:r>
              <a:rPr lang="ru-RU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819,3-48%</a:t>
            </a:r>
          </a:p>
          <a:p>
            <a:pPr rtl="0" eaLnBrk="1" fontAlgn="t" latinLnBrk="0" hangingPunct="1"/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2Болезни глаза и его придаточного аппарата </a:t>
            </a:r>
            <a:r>
              <a:rPr lang="ru-RU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275,2 – 16 % </a:t>
            </a:r>
          </a:p>
          <a:p>
            <a:pPr rtl="0" eaLnBrk="1" fontAlgn="t" latinLnBrk="0" hangingPunct="1"/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ru-RU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Психические расстройства </a:t>
            </a:r>
            <a:r>
              <a:rPr lang="ru-RU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121,1 – 7 % </a:t>
            </a:r>
          </a:p>
          <a:p>
            <a:pPr algn="ctr"/>
            <a:r>
              <a:rPr lang="ru-RU" sz="1100" b="0" dirty="0" smtClean="0"/>
              <a:t>2013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0" dirty="0" smtClean="0"/>
              <a:t>1м. </a:t>
            </a: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Болезни органов дыхания   538,3-34%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2м. Болезни глаза и его </a:t>
            </a:r>
            <a:r>
              <a:rPr lang="ru-RU" sz="11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прид</a:t>
            </a: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Аппарата  - 336,2-21%</a:t>
            </a:r>
          </a:p>
          <a:p>
            <a:pPr rtl="0" eaLnBrk="1" fontAlgn="t" latinLnBrk="0" hangingPunct="1"/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3м. Болезни костно-мышечной системы - </a:t>
            </a:r>
            <a:r>
              <a:rPr lang="ru-RU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1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186,0-12%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/>
            <a:endParaRPr lang="ru-RU" sz="11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 обеспеченности врачами</a:t>
            </a:r>
            <a:r>
              <a:rPr lang="ru-RU" baseline="0" dirty="0" smtClean="0"/>
              <a:t> на 10 000 населения всего составляет 29,2, что несколько выше по районам области. Укомплектованность штатных должностей и физическими лицами ниже показателей по районам области. также ниже показатель укомплектованности штатными должностям и по средним медицинским работникам.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Снижение числа вызовов скорой медицинской помощи, так как было</a:t>
            </a:r>
            <a:r>
              <a:rPr lang="ru-RU" baseline="0" dirty="0" smtClean="0"/>
              <a:t> уменьшение государственного задания по вызовам скорой медицинской помощи.</a:t>
            </a:r>
          </a:p>
          <a:p>
            <a:r>
              <a:rPr lang="ru-RU" baseline="0" dirty="0" smtClean="0"/>
              <a:t>В связи с уменьшением государственного задания по стационарной помощи – снижение пролеченных больных в круглосуточном стационаре. Увеличение числа больных пролеченных в дневном стационаре. Можно отметить увеличение числа обращений всего, в том числе к участковым врачам терапевтам и педиатрам.</a:t>
            </a:r>
          </a:p>
          <a:p>
            <a:r>
              <a:rPr lang="ru-RU" baseline="0" dirty="0" smtClean="0"/>
              <a:t>На 2014 год  линия направления работы МЗ РФ и МЗ НСО уменьшение коечного фонда круглосуточного стационара, как дорогостоящего вида оказания медицинской помощи, планируется сокращения коечного фонда коек в районах области в количестве 236. установка на оказания помощи в дневных стационарах, где тарифы ниже.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Выполнение плана обследования флюорографией населения старше 15 лет составило – 86,2 %, при плане 80 %.</a:t>
            </a:r>
          </a:p>
          <a:p>
            <a:r>
              <a:rPr lang="ru-RU" dirty="0" smtClean="0"/>
              <a:t>Прошедших</a:t>
            </a:r>
            <a:r>
              <a:rPr lang="ru-RU" baseline="0" dirty="0" smtClean="0"/>
              <a:t> периодические и обязательные медицинские осмотры обязательных контингентов составило – 97,5 %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Общее число прошедших диспансеризацию взрослого населения – 1973 – 80,5% ,так как план осмотра был доведен до ЦРБ области  только в апреле 2013 г., прошли медицинский осмотр  - работающее населения – 920, не работающее население  - 1051.  </a:t>
            </a:r>
          </a:p>
          <a:p>
            <a:r>
              <a:rPr lang="ru-RU" dirty="0" smtClean="0"/>
              <a:t>По группам здоровья заметно, что чем старше возраст, тем больше отклонений в состоянии здоровья, требующих амбулаторного</a:t>
            </a:r>
            <a:r>
              <a:rPr lang="ru-RU" baseline="0" dirty="0" smtClean="0"/>
              <a:t> и стационарного лечения и мужчин и у женщин.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группам</a:t>
            </a:r>
            <a:r>
              <a:rPr lang="ru-RU" baseline="0" dirty="0" smtClean="0"/>
              <a:t> здоровья взрослого населения 15 % 1 группа, без отклонений в здоровье. Имеющих факторы риска – 2 группа 24,2 %, лиц нуждающихся в до обследовании, лечении на амбулаторном и стационарном этапе – 60,8 %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Комментарий к факторам риска, определенный у прошедших диспансеризацию по данным анкетирования. На 1м. – низкая физическая активность - 26 %, 2м. – нерациональное питание – 26 %, 3 м. – умеренный  суммарный сердечно – сосудистый риск – 15 %, далее выявленные факторы риска – избыточная масса тела (ожирение) – 15 %, курение табака – 9 %, повышенное количество жирных кислот5 %, высокий суммарный сердечно – сосудистый риск 3 %, употребление алкоголя в анкетах указало</a:t>
            </a:r>
          </a:p>
          <a:p>
            <a:r>
              <a:rPr lang="ru-RU" dirty="0" smtClean="0"/>
              <a:t> 1 %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Показатели общей заболеваемости населения</a:t>
            </a:r>
            <a:r>
              <a:rPr lang="ru-RU" baseline="0" dirty="0" smtClean="0"/>
              <a:t> за 2013 год не значительный рост у взрослых 3,8 %. У подростков рост на 5,9 %, у детей до 14 лет на 18 %</a:t>
            </a:r>
          </a:p>
          <a:p>
            <a:r>
              <a:rPr lang="ru-RU" baseline="0" dirty="0" smtClean="0"/>
              <a:t>Всего населения рост заболеваемости составила за 2013 год – 2,7 %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Маршрутизация пациентов как один из основных принципов доступности </a:t>
            </a:r>
            <a:r>
              <a:rPr lang="ru-RU" dirty="0" err="1" smtClean="0"/>
              <a:t>медико</a:t>
            </a:r>
            <a:r>
              <a:rPr lang="ru-RU" dirty="0" smtClean="0"/>
              <a:t>- санитарной помощи. По этапам</a:t>
            </a:r>
            <a:r>
              <a:rPr lang="ru-RU" baseline="0" dirty="0" smtClean="0"/>
              <a:t> оказания медицинской помощи от ФАП до ЦРБ и областные учреждения с определенным объемом целей и задач.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структуре общей заболеваемости в 2013 году  1м.</a:t>
            </a:r>
            <a:r>
              <a:rPr lang="ru-RU" baseline="0" dirty="0" smtClean="0"/>
              <a:t> Болезни органов дыхания – 266,2 – 28 %, 2м. Болезни системы кровообращения – 99,3 – 10 %</a:t>
            </a:r>
          </a:p>
          <a:p>
            <a:r>
              <a:rPr lang="ru-RU" baseline="0" dirty="0" smtClean="0"/>
              <a:t>3м. Болезни </a:t>
            </a:r>
            <a:r>
              <a:rPr lang="ru-RU" baseline="0" dirty="0" err="1" smtClean="0"/>
              <a:t>костно</a:t>
            </a:r>
            <a:r>
              <a:rPr lang="ru-RU" baseline="0" dirty="0" smtClean="0"/>
              <a:t> – мышечной системы – 75,4 – 8 %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Отмечается рост и первичной заболеваемости (проведение осмотров взрослого населения и несовершеннолетних, детей сирот</a:t>
            </a:r>
            <a:r>
              <a:rPr lang="ru-RU" baseline="0" dirty="0" smtClean="0"/>
              <a:t> и находящихся по опекой): у взрослых рост на 19 %, у подростков снижение на 20 %, у детей до 14 лет рост на 5,5 %. Всего населения рост 13 %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структуре первичной заболеваемости 1м. Болезни органов дыхания 235,4 - 42 %, 2 м. болезни мочеполовой системы 48,7 – 9 %, 3м. Травмы и отравления 38,4 – 7 %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Отмечается рост первичной и общей заболеваемости онкологических заболеваний. Уменьшение</a:t>
            </a:r>
            <a:r>
              <a:rPr lang="ru-RU" baseline="0" dirty="0" smtClean="0"/>
              <a:t> показатели смертности от онкологических заболеваний.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44</a:t>
            </a:fld>
            <a:endParaRPr lang="ru-RU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Уменьшения показателя запущенности и одногодичной летальности и пятилетней выживаемости.</a:t>
            </a:r>
          </a:p>
          <a:p>
            <a:r>
              <a:rPr lang="ru-RU" baseline="0" dirty="0" smtClean="0"/>
              <a:t> Проведена учеба участковых врачей терапевтов на базе областного ООД.</a:t>
            </a:r>
          </a:p>
          <a:p>
            <a:r>
              <a:rPr lang="ru-RU" baseline="0" dirty="0" smtClean="0"/>
              <a:t>Открытие и работа смотрового и онкологического кабинета кабинетов.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45</a:t>
            </a:fld>
            <a:endParaRPr lang="ru-RU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Снижение</a:t>
            </a:r>
            <a:r>
              <a:rPr lang="ru-RU" baseline="0" dirty="0" smtClean="0"/>
              <a:t> первичной и общей заболеваемости активным туберкулезом.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46</a:t>
            </a:fld>
            <a:endParaRPr 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Снижение удельного веса запущенных форм туберкулеза, выполнение плана флюорографического осмотра</a:t>
            </a:r>
            <a:r>
              <a:rPr lang="ru-RU" baseline="0" dirty="0" smtClean="0"/>
              <a:t> </a:t>
            </a:r>
            <a:r>
              <a:rPr lang="ru-RU" dirty="0" smtClean="0"/>
              <a:t>населения с 15 лет. И охват</a:t>
            </a:r>
            <a:r>
              <a:rPr lang="ru-RU" baseline="0" dirty="0" smtClean="0"/>
              <a:t> обследованием</a:t>
            </a:r>
            <a:r>
              <a:rPr lang="ru-RU" dirty="0" smtClean="0"/>
              <a:t> детей до 14 лет туберкулиновыми</a:t>
            </a:r>
            <a:r>
              <a:rPr lang="ru-RU" baseline="0" dirty="0" smtClean="0"/>
              <a:t> пробами.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47</a:t>
            </a:fld>
            <a:endParaRPr lang="ru-RU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2013 году 21 пациенту проведена ВТМП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Всего оказана медицинская помощь 4822 пациентам, по поводу несчастных случаев 4,6 % - 220 вызовов, по поводу внезапных заболеваний – 78,5 %</a:t>
            </a:r>
            <a:r>
              <a:rPr lang="ru-RU" baseline="0" dirty="0" smtClean="0"/>
              <a:t> - 3786 вызовов, по поводу родов и беременности 0,5 % - 24 вызова. Проведено </a:t>
            </a:r>
            <a:r>
              <a:rPr lang="ru-RU" baseline="0" dirty="0" err="1" smtClean="0"/>
              <a:t>траспортировок</a:t>
            </a:r>
            <a:r>
              <a:rPr lang="ru-RU" baseline="0" dirty="0" smtClean="0"/>
              <a:t>  с оказанием медицинской помощи – 16,2 % - 792 случая.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50</a:t>
            </a:fld>
            <a:endParaRPr lang="ru-RU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56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начало 2013 года в районе работало в медицинских организациях района 321 человек, из них 36 врачей, 172 средних медицинских работников. За 2013 г. были изменения в штатном расписании. По итогам года число работающих врачей - 34 человека. Средний медицинский персонал сократился до 164 человека. За текущий период 2014 года с утверждением тарифного соглашения количество работающих 306, из них 33 врача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162 средних медицинских работников. Удельный вес аттестованных врачей и среднего медицинского персонала выше </a:t>
            </a:r>
            <a:r>
              <a:rPr lang="ru-RU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средне-областных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показателей. В течении года прибыло 13 специалистов, выбыло 19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Всего работает 34 врача, из них 19 женщин</a:t>
            </a:r>
            <a:r>
              <a:rPr lang="ru-RU" baseline="0" dirty="0" smtClean="0"/>
              <a:t> , 15 мужчин. Прибыло молодых специалистов 2. врачей пенсионеров 15. прошли учебу 8 специалистов.</a:t>
            </a:r>
          </a:p>
          <a:p>
            <a:r>
              <a:rPr lang="ru-RU" baseline="0" dirty="0" smtClean="0"/>
              <a:t>2 врача имеют звание «Отличника здравоохранения»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Врачей до 50 лет работает – 69 %,</a:t>
            </a:r>
            <a:r>
              <a:rPr lang="ru-RU" baseline="0" dirty="0" smtClean="0"/>
              <a:t> 21 % в возрасте 50-60 лет, и 3 % старше 60 лет. Среднего мед. персонала работает до 50 лет 74 %, в возрасте 50-60 лет – 23 % и старше 60 лет- 3 %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2013 году работало 154 средних медицинских работника. Из них 148 женщин и 6 мужчин, прибыло 1 специалист, пенсионеров – 12. Прошли учебу в 2013 году – 21. прибыло специалистов</a:t>
            </a:r>
            <a:r>
              <a:rPr lang="ru-RU" baseline="0" dirty="0" smtClean="0"/>
              <a:t> 7, выбыло 14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Обеспеченность врачами составляет 29,2 на 10 0000 населения, что</a:t>
            </a:r>
            <a:r>
              <a:rPr lang="ru-RU" baseline="0" dirty="0" smtClean="0"/>
              <a:t> несколько выше по районам области, но на 45 % меньше по НСО (г.Новосибирск и область), обеспеченность средними медицинскими работниками 136,8 на 10 0000, что выше показателя по районам области.</a:t>
            </a:r>
          </a:p>
          <a:p>
            <a:r>
              <a:rPr lang="ru-RU" baseline="0" dirty="0" smtClean="0"/>
              <a:t>123  человека среднего медперсонала из 164 имеют квалификационную категорию. У врачей из 35 имеют квалификационную категорию - 19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Отмечается снижение показателя рождаемости, не снижается показатель общей смертности. Очень важным является отсутствие младенческой и перинатальной смертности. Тревожный показатель естественного прироста населения, уменьшение до - 5,4 (разница между показателями</a:t>
            </a:r>
            <a:r>
              <a:rPr lang="ru-RU" baseline="0" dirty="0" smtClean="0"/>
              <a:t> рождаемости и общей смертности)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951B5-4486-4CCC-95C9-92D9CBE79501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04E8D-7E7A-47B9-B67D-5BB1408B46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2362200"/>
            <a:ext cx="7693025" cy="3724275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20CE6-E366-4CE7-A6DD-ED7001C9FD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F3E1B-D6FA-4970-AC77-79CDDAFC31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DA927-7D32-4E4D-A35D-852840948CFD}" type="datetimeFigureOut">
              <a:rPr lang="ru-RU" smtClean="0"/>
              <a:pPr/>
              <a:t>16.06.2014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74638-84AB-496B-804F-860D5C13CB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#_Toc162240404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29383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О качестве предоставления медицинских услуг населению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</a:b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Усть-Таркского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района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ГБУЗ  НСО «Усть – Таркская ЦРБ» 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</a:br>
            <a:endParaRPr lang="ru-RU" b="1" dirty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3717032"/>
            <a:ext cx="8229600" cy="240913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31 сессия Совета депутатов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Усть-Таркского района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Доклад главного врача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КОВАЛЕНКО Н.В.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Возрастной состав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000108"/>
            <a:ext cx="4040188" cy="42862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Возрастной состав врачей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000108"/>
            <a:ext cx="4041775" cy="42862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Средний медицинский персонал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285720" y="1571612"/>
          <a:ext cx="4211668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786314" y="1500174"/>
          <a:ext cx="4213255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3"/>
          <a:ext cx="8643998" cy="5021752"/>
        </p:xfrm>
        <a:graphic>
          <a:graphicData uri="http://schemas.openxmlformats.org/drawingml/2006/table">
            <a:tbl>
              <a:tblPr/>
              <a:tblGrid>
                <a:gridCol w="2530612"/>
                <a:gridCol w="1151508"/>
                <a:gridCol w="896823"/>
                <a:gridCol w="895919"/>
                <a:gridCol w="767674"/>
                <a:gridCol w="768575"/>
                <a:gridCol w="767674"/>
                <a:gridCol w="865213"/>
              </a:tblGrid>
              <a:tr h="950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сведения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Средний мед. персонал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до 30 лет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31  - 40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41 - 50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51 - 55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56-60 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старше60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154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 т. числе женщин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148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                  мужчин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Молодые специалисты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Пенсионеры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Имеют сертификаты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153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45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Прошли учебу за 2013 г.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Получили сертификаты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Прибыло специалистов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Выбыло специалистов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1073" name="Rectangle 1"/>
          <p:cNvSpPr>
            <a:spLocks noChangeArrowheads="1"/>
          </p:cNvSpPr>
          <p:nvPr/>
        </p:nvSpPr>
        <p:spPr bwMode="auto">
          <a:xfrm>
            <a:off x="357158" y="81509"/>
            <a:ext cx="8286808" cy="8463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СВЕДЕНИЯ  О  СРЕДНЕМ МЕДПЕРСОНАЛЕ УЧРЕЖДЕНИЙ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400780"/>
              </p:ext>
            </p:extLst>
          </p:nvPr>
        </p:nvGraphicFramePr>
        <p:xfrm>
          <a:off x="251521" y="642918"/>
          <a:ext cx="8712967" cy="2751035"/>
        </p:xfrm>
        <a:graphic>
          <a:graphicData uri="http://schemas.openxmlformats.org/drawingml/2006/table">
            <a:tbl>
              <a:tblPr/>
              <a:tblGrid>
                <a:gridCol w="3291086"/>
                <a:gridCol w="1951877"/>
                <a:gridCol w="1807294"/>
                <a:gridCol w="1662710"/>
              </a:tblGrid>
              <a:tr h="216024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Обеспеченность врачами на 10 000 населения</a:t>
                      </a:r>
                      <a:endParaRPr lang="ru-RU" sz="1600" dirty="0"/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7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территория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2013 г.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98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Усть - Таркский район 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28.4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28.8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29.2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93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По районам области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21.3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21.0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20.9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164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По территории НСО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49.5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44.5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44.3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65754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Обеспеченность средним медицинским персоналом (на 10 000 населения)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8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Усть-Таркский район 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136.5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139.8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136.8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26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По районам области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79.6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78.4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76.8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98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По территории НСО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89.2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87.7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86.0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1" y="5149554"/>
          <a:ext cx="8786875" cy="1693545"/>
        </p:xfrm>
        <a:graphic>
          <a:graphicData uri="http://schemas.openxmlformats.org/drawingml/2006/table">
            <a:tbl>
              <a:tblPr/>
              <a:tblGrid>
                <a:gridCol w="3357587"/>
                <a:gridCol w="1054780"/>
                <a:gridCol w="932273"/>
                <a:gridCol w="860559"/>
                <a:gridCol w="884867"/>
                <a:gridCol w="900282"/>
                <a:gridCol w="796527"/>
              </a:tblGrid>
              <a:tr h="28086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Характеристика квалификации врачей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2011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2012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8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Абс.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%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Абс.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%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Абс.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%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808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35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100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35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100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35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100%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808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Высшая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18 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51.4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18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51.4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17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48,6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808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Первая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8,6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8,6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5,7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6675" marR="66675" marT="9525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362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Вторая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2,9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67" marR="66867" marT="0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3429000"/>
          <a:ext cx="8784976" cy="1746029"/>
        </p:xfrm>
        <a:graphic>
          <a:graphicData uri="http://schemas.openxmlformats.org/drawingml/2006/table">
            <a:tbl>
              <a:tblPr/>
              <a:tblGrid>
                <a:gridCol w="3349606"/>
                <a:gridCol w="1042882"/>
                <a:gridCol w="936104"/>
                <a:gridCol w="864096"/>
                <a:gridCol w="864096"/>
                <a:gridCol w="936104"/>
                <a:gridCol w="792088"/>
              </a:tblGrid>
              <a:tr h="29632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Характеристика квалификации среднего медперсонала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2011 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2012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Arial"/>
                        </a:rPr>
                        <a:t>2013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Абс.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%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Абс.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%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Абс.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%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05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168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100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168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100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164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100 %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204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Высшая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96 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57,2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99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58,9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94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57,3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630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Первая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28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16,7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24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14,3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16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9,8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056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Вторая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2,4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 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4,8 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13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7,9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 rot="10800000" flipV="1">
            <a:off x="179512" y="29973"/>
            <a:ext cx="896448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Обеспеченность</a:t>
            </a:r>
            <a:r>
              <a:rPr kumimoji="0" lang="ru-RU" sz="900" b="1" i="1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1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врачами и средним мед. персоналом в поликлинике</a:t>
            </a:r>
            <a:endParaRPr kumimoji="0" lang="ru-RU" b="1" i="1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961419"/>
          <a:ext cx="8501123" cy="5182224"/>
        </p:xfrm>
        <a:graphic>
          <a:graphicData uri="http://schemas.openxmlformats.org/drawingml/2006/table">
            <a:tbl>
              <a:tblPr/>
              <a:tblGrid>
                <a:gridCol w="4857784"/>
                <a:gridCol w="1428760"/>
                <a:gridCol w="1071570"/>
                <a:gridCol w="1143009"/>
              </a:tblGrid>
              <a:tr h="8637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Показатели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20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3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Рождаемость по району </a:t>
                      </a:r>
                      <a:r>
                        <a:rPr lang="ru-RU" sz="1600" b="0" baseline="0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1000 населения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12,6</a:t>
                      </a:r>
                      <a:r>
                        <a:rPr lang="ru-RU" sz="2000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 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13,5</a:t>
                      </a:r>
                      <a:r>
                        <a:rPr lang="ru-RU" sz="2000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 </a:t>
                      </a:r>
                      <a:endParaRPr lang="ru-RU" sz="20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10,3</a:t>
                      </a:r>
                      <a:r>
                        <a:rPr lang="ru-RU" sz="2000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 </a:t>
                      </a:r>
                      <a:endParaRPr lang="ru-RU" sz="20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3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Общая смертность по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району</a:t>
                      </a:r>
                      <a:r>
                        <a:rPr lang="ru-RU" sz="1600" b="0" baseline="0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0" baseline="0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</a:t>
                      </a:r>
                      <a:r>
                        <a:rPr lang="ru-RU" sz="1600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а 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1000 населения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13,2</a:t>
                      </a:r>
                      <a:r>
                        <a:rPr lang="ru-RU" sz="2000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 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15,6</a:t>
                      </a:r>
                      <a:r>
                        <a:rPr lang="ru-RU" sz="2000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 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15,7</a:t>
                      </a:r>
                      <a:r>
                        <a:rPr lang="ru-RU" sz="2000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 </a:t>
                      </a:r>
                      <a:endParaRPr lang="ru-RU" sz="20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3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Младенческая смертность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13,6</a:t>
                      </a:r>
                      <a:endParaRPr lang="ru-RU" sz="20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6,1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0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3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Перинатальная смертность по району</a:t>
                      </a:r>
                      <a:r>
                        <a:rPr lang="ru-RU" sz="160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26,7</a:t>
                      </a:r>
                      <a:endParaRPr lang="ru-RU" sz="20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0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0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3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Естественный прирост по району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- 0,7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- 2,1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032" marR="91032" marT="45516" marB="45516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- 5, 4 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428596" y="142852"/>
            <a:ext cx="8286808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ДЕМОГРАФИЧЕСКИЕ ПОКАЗАТЕЛИ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57158" y="1000108"/>
          <a:ext cx="8429684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/>
              <a:t>Демографические показатели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115328" cy="785794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Демографические показатели</a:t>
            </a:r>
            <a:br>
              <a:rPr lang="ru-RU" sz="2400" b="1" dirty="0" smtClean="0"/>
            </a:br>
            <a:r>
              <a:rPr lang="ru-RU" sz="1600" b="1" dirty="0" smtClean="0">
                <a:solidFill>
                  <a:schemeClr val="tx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Коэффициент рождаемости по Усть </a:t>
            </a:r>
            <a:r>
              <a:rPr lang="ru-RU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600" b="1" dirty="0" smtClean="0">
                <a:solidFill>
                  <a:schemeClr val="tx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Таркскому</a:t>
            </a:r>
            <a:r>
              <a:rPr lang="ru-RU" sz="1600" b="1" dirty="0" smtClean="0">
                <a:solidFill>
                  <a:schemeClr val="tx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району</a:t>
            </a:r>
            <a: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0034" y="857232"/>
            <a:ext cx="3857652" cy="357190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1800" dirty="0" smtClean="0"/>
              <a:t> По данным ЗАГС </a:t>
            </a:r>
            <a:endParaRPr lang="ru-RU" sz="1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14876" y="857232"/>
            <a:ext cx="4000527" cy="357190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1800" dirty="0" smtClean="0"/>
              <a:t>предварительные данные Росстата</a:t>
            </a:r>
            <a:endParaRPr lang="ru-RU" sz="18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142844" y="1285860"/>
          <a:ext cx="4283106" cy="35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572000" y="1357298"/>
          <a:ext cx="4284693" cy="35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4" y="4929197"/>
          <a:ext cx="8786873" cy="1852469"/>
        </p:xfrm>
        <a:graphic>
          <a:graphicData uri="http://schemas.openxmlformats.org/drawingml/2006/table">
            <a:tbl>
              <a:tblPr/>
              <a:tblGrid>
                <a:gridCol w="5214974"/>
                <a:gridCol w="1214446"/>
                <a:gridCol w="1143008"/>
                <a:gridCol w="1214445"/>
              </a:tblGrid>
              <a:tr h="23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2011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2012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2013 г.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9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Общий коэффициент рождаемости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(соотношение родившихся живыми к численности населения)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dirty="0">
                          <a:latin typeface="Cambria"/>
                          <a:ea typeface="Calibri"/>
                          <a:cs typeface="Times New Roman"/>
                        </a:rPr>
                        <a:t>146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12307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= 11,8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dirty="0">
                          <a:latin typeface="Cambria"/>
                          <a:ea typeface="Calibri"/>
                          <a:cs typeface="Times New Roman"/>
                        </a:rPr>
                        <a:t>164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12164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=13,5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>
                          <a:latin typeface="Cambria"/>
                          <a:ea typeface="Calibri"/>
                          <a:cs typeface="Times New Roman"/>
                        </a:rPr>
                        <a:t>124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mbria"/>
                          <a:ea typeface="Calibri"/>
                          <a:cs typeface="Times New Roman"/>
                        </a:rPr>
                        <a:t>11991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mbria"/>
                          <a:ea typeface="Calibri"/>
                          <a:cs typeface="Times New Roman"/>
                        </a:rPr>
                        <a:t>=10,4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1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Специальный коэффициент рождаемости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(соотношение родившихся живыми к числу женщин фертильного возраста - Коэффициент плодовитости)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dirty="0">
                          <a:latin typeface="Cambria"/>
                          <a:ea typeface="Calibri"/>
                          <a:cs typeface="Times New Roman"/>
                        </a:rPr>
                        <a:t>146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2828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= 51,6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dirty="0">
                          <a:latin typeface="Cambria"/>
                          <a:ea typeface="Calibri"/>
                          <a:cs typeface="Times New Roman"/>
                        </a:rPr>
                        <a:t>164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2798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= 58,6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dirty="0">
                          <a:latin typeface="Cambria"/>
                          <a:ea typeface="Calibri"/>
                          <a:cs typeface="Times New Roman"/>
                        </a:rPr>
                        <a:t>124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2696  =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45,9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39552" y="260648"/>
            <a:ext cx="7992888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Анализ основных демографических показателей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9" y="731169"/>
          <a:ext cx="8496943" cy="3145155"/>
        </p:xfrm>
        <a:graphic>
          <a:graphicData uri="http://schemas.openxmlformats.org/drawingml/2006/table">
            <a:tbl>
              <a:tblPr/>
              <a:tblGrid>
                <a:gridCol w="2922095"/>
                <a:gridCol w="1206081"/>
                <a:gridCol w="1356841"/>
                <a:gridCol w="1206081"/>
                <a:gridCol w="1805845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Усть–Таркский район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2011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2013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Динамика</a:t>
                      </a:r>
                      <a:r>
                        <a:rPr lang="ru-RU" sz="200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2012/2013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432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12307 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12164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11991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-173 – 1,5 %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16024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7030A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7030A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7030A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7030A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98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Взрослое население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9605 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9460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9301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-159 – 1,7 %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699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Подростки 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462 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487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457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- 30 -6,2 %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25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Дети 0-14 лет</a:t>
                      </a:r>
                      <a:endParaRPr lang="ru-RU" sz="20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2240 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2217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2233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+16 - +0,7 %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Мужское население</a:t>
                      </a:r>
                      <a:endParaRPr lang="ru-RU" sz="20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5853 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5807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5717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-90 – 1,6 %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99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Женское население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6454 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6357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6274</a:t>
                      </a:r>
                      <a:endParaRPr lang="ru-RU" sz="20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Arial"/>
                        </a:rPr>
                        <a:t>- 83 – 1,3 %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75995" y="3931902"/>
            <a:ext cx="8712968" cy="252376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Демографическая ситуация в Усть - Таркском районе имеет устойчивую динамику снижения численности населения за счет естественной убыли.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За год численность населения района сократилась на 173 человека или на 1,5%  (в НСО – увеличение на 0,28%).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Численность постоянного населения Усть-Таркского  района на 01.01.2013г. составила 11 991 человека. Численность детского населения района (дети 0 – 14лет) стабилизировалась, а 15-17 уменьшилась.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42862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700" b="1" i="1" dirty="0" smtClean="0"/>
              <a:t>Анализ основных демографических показателей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28671"/>
            <a:ext cx="4040188" cy="214313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600" dirty="0" smtClean="0"/>
              <a:t>Динамика взрослого населения</a:t>
            </a:r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28671"/>
            <a:ext cx="4041775" cy="214313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600" dirty="0" smtClean="0"/>
              <a:t>Динамика населения - всего</a:t>
            </a:r>
            <a:endParaRPr lang="ru-RU" sz="16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357158" y="1285861"/>
          <a:ext cx="4140230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5025" y="1285861"/>
          <a:ext cx="4141817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5143512"/>
          <a:ext cx="8286810" cy="1199772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29994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2011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Мужчин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Женщин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Мужчин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Женщин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Мужчин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Женщин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9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63,2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73,1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60,7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71,0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61,5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74,4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994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67,8</a:t>
                      </a:r>
                      <a:endParaRPr lang="ru-RU" sz="16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64,8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67,7</a:t>
                      </a:r>
                      <a:endParaRPr lang="ru-RU" sz="16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9265" name="Rectangle 1"/>
          <p:cNvSpPr>
            <a:spLocks noChangeArrowheads="1"/>
          </p:cNvSpPr>
          <p:nvPr/>
        </p:nvSpPr>
        <p:spPr bwMode="auto">
          <a:xfrm>
            <a:off x="1785918" y="4755545"/>
            <a:ext cx="5715040" cy="3385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811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Средняя продолжительность жизни по району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536" y="260649"/>
            <a:ext cx="8208912" cy="38226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2A21A5"/>
                </a:solidFill>
                <a:effectLst/>
                <a:latin typeface="Arial" charset="0"/>
              </a:rPr>
              <a:t>Показатели общей смертности 2013 г.</a:t>
            </a:r>
            <a:r>
              <a:rPr lang="ru-RU" sz="3200" b="1" u="sng" dirty="0" smtClean="0"/>
              <a:t> </a:t>
            </a:r>
          </a:p>
        </p:txBody>
      </p:sp>
      <p:sp>
        <p:nvSpPr>
          <p:cNvPr id="4198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14282" y="857232"/>
            <a:ext cx="4177034" cy="464347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b="1" dirty="0" smtClean="0">
              <a:solidFill>
                <a:srgbClr val="993300"/>
              </a:solidFill>
              <a:effectLst/>
              <a:cs typeface="Angsana New" pitchFamily="18" charset="-34"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993300"/>
                </a:solidFill>
                <a:effectLst/>
                <a:cs typeface="Angsana New" pitchFamily="18" charset="-34"/>
              </a:rPr>
              <a:t>Общая смертность в районе на 1000 населения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993300"/>
              </a:solidFill>
              <a:effectLst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993300"/>
                </a:solidFill>
                <a:effectLst/>
                <a:cs typeface="Aharoni" pitchFamily="2" charset="-79"/>
              </a:rPr>
              <a:t>Абсолютное число умерших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993300"/>
              </a:solidFill>
              <a:effectLst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993300"/>
              </a:solidFill>
              <a:effectLst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993300"/>
              </a:solidFill>
              <a:effectLst/>
              <a:cs typeface="Aharoni" pitchFamily="2" charset="-79"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993300"/>
                </a:solidFill>
                <a:effectLst/>
                <a:cs typeface="Aharoni" pitchFamily="2" charset="-79"/>
              </a:rPr>
              <a:t>Из них умерло в стационаре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993300"/>
              </a:solidFill>
              <a:effectLst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993300"/>
              </a:solidFill>
              <a:effectLst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993300"/>
              </a:solidFill>
              <a:effectLst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993300"/>
                </a:solidFill>
                <a:effectLst/>
                <a:cs typeface="Aharoni" pitchFamily="2" charset="-79"/>
              </a:rPr>
              <a:t>Умерло по поликлинике по району</a:t>
            </a:r>
            <a:r>
              <a:rPr lang="ru-RU" sz="2000" dirty="0" smtClean="0">
                <a:solidFill>
                  <a:srgbClr val="993300"/>
                </a:solidFill>
                <a:effectLst/>
                <a:cs typeface="Aharoni" pitchFamily="2" charset="-79"/>
              </a:rPr>
              <a:t> 	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993300"/>
              </a:solidFill>
            </a:endParaRPr>
          </a:p>
        </p:txBody>
      </p:sp>
      <p:graphicFrame>
        <p:nvGraphicFramePr>
          <p:cNvPr id="42149" name="Group 165"/>
          <p:cNvGraphicFramePr>
            <a:graphicFrameLocks noGrp="1"/>
          </p:cNvGraphicFramePr>
          <p:nvPr>
            <p:ph sz="quarter" idx="2"/>
          </p:nvPr>
        </p:nvGraphicFramePr>
        <p:xfrm>
          <a:off x="4429124" y="1000108"/>
          <a:ext cx="4357717" cy="853440"/>
        </p:xfrm>
        <a:graphic>
          <a:graphicData uri="http://schemas.openxmlformats.org/drawingml/2006/table">
            <a:tbl>
              <a:tblPr/>
              <a:tblGrid>
                <a:gridCol w="1285883"/>
                <a:gridCol w="1500198"/>
                <a:gridCol w="1571636"/>
              </a:tblGrid>
              <a:tr h="2984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2011 г.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2012 г.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2013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59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13,2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15,6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15,7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157" name="Group 173"/>
          <p:cNvGraphicFramePr>
            <a:graphicFrameLocks noGrp="1"/>
          </p:cNvGraphicFramePr>
          <p:nvPr>
            <p:ph sz="quarter" idx="3"/>
          </p:nvPr>
        </p:nvGraphicFramePr>
        <p:xfrm>
          <a:off x="4429124" y="2000240"/>
          <a:ext cx="4357718" cy="1080318"/>
        </p:xfrm>
        <a:graphic>
          <a:graphicData uri="http://schemas.openxmlformats.org/drawingml/2006/table">
            <a:tbl>
              <a:tblPr/>
              <a:tblGrid>
                <a:gridCol w="1214446"/>
                <a:gridCol w="1500198"/>
                <a:gridCol w="1643074"/>
              </a:tblGrid>
              <a:tr h="524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2011  г. 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2012  г. 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2013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553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163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190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189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826" name="Group 58"/>
          <p:cNvGraphicFramePr>
            <a:graphicFrameLocks noGrp="1"/>
          </p:cNvGraphicFramePr>
          <p:nvPr/>
        </p:nvGraphicFramePr>
        <p:xfrm>
          <a:off x="4429124" y="3214686"/>
          <a:ext cx="4429156" cy="1151483"/>
        </p:xfrm>
        <a:graphic>
          <a:graphicData uri="http://schemas.openxmlformats.org/drawingml/2006/table">
            <a:tbl>
              <a:tblPr/>
              <a:tblGrid>
                <a:gridCol w="873609"/>
                <a:gridCol w="1233812"/>
                <a:gridCol w="727137"/>
                <a:gridCol w="1594598"/>
              </a:tblGrid>
              <a:tr h="60336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2012 г.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2013 г.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14,7%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8,9 %</a:t>
                      </a:r>
                    </a:p>
                  </a:txBody>
                  <a:tcPr marT="45732" marB="45732"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828" name="Group 60"/>
          <p:cNvGraphicFramePr>
            <a:graphicFrameLocks noGrp="1"/>
          </p:cNvGraphicFramePr>
          <p:nvPr/>
        </p:nvGraphicFramePr>
        <p:xfrm>
          <a:off x="4500562" y="4429132"/>
          <a:ext cx="4357718" cy="1093788"/>
        </p:xfrm>
        <a:graphic>
          <a:graphicData uri="http://schemas.openxmlformats.org/drawingml/2006/table">
            <a:tbl>
              <a:tblPr/>
              <a:tblGrid>
                <a:gridCol w="785817"/>
                <a:gridCol w="1214446"/>
                <a:gridCol w="904881"/>
                <a:gridCol w="1452574"/>
              </a:tblGrid>
              <a:tr h="6365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2012  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21A5"/>
                          </a:solidFill>
                          <a:effectLst/>
                          <a:latin typeface="Arial" charset="0"/>
                        </a:rPr>
                        <a:t>2013  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162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85,3%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172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</a:rPr>
                        <a:t>91,1%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2A21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214282" y="5866889"/>
            <a:ext cx="878687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Показатель смертности возрос до 15,7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0,1 %  незначительный рост, за счет уменьшения населения района, уменьшение % умерших в стационаре до 8,9 %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-17 умерших в 2013.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43608" y="404664"/>
            <a:ext cx="734481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Структура смертности по нозологиям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412776"/>
          <a:ext cx="8640960" cy="1584176"/>
        </p:xfrm>
        <a:graphic>
          <a:graphicData uri="http://schemas.openxmlformats.org/drawingml/2006/table">
            <a:tbl>
              <a:tblPr/>
              <a:tblGrid>
                <a:gridCol w="4577334"/>
                <a:gridCol w="4063626"/>
              </a:tblGrid>
              <a:tr h="15841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mbria"/>
                          <a:ea typeface="Calibri"/>
                          <a:cs typeface="Times New Roman"/>
                        </a:rPr>
                        <a:t>2013 год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mbria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. Болезни системы кровообращения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Cambria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1400" b="1" dirty="0">
                          <a:latin typeface="Cambria"/>
                          <a:ea typeface="Times New Roman"/>
                          <a:cs typeface="Times New Roman"/>
                        </a:rPr>
                        <a:t>травмы, отравления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Cambria"/>
                          <a:ea typeface="Times New Roman"/>
                          <a:cs typeface="Times New Roman"/>
                        </a:rPr>
                        <a:t>3. Онкология </a:t>
                      </a:r>
                      <a:r>
                        <a:rPr lang="ru-RU" sz="1400" b="1" dirty="0">
                          <a:latin typeface="Cambria"/>
                          <a:ea typeface="Times New Roman"/>
                          <a:cs typeface="Times New Roman"/>
                        </a:rPr>
                        <a:t>(всего умерло 17 -  за 2013 г.  </a:t>
                      </a:r>
                      <a:endParaRPr lang="ru-RU" sz="1400" b="1" dirty="0" smtClean="0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Cambria"/>
                          <a:ea typeface="Times New Roman"/>
                          <a:cs typeface="Times New Roman"/>
                        </a:rPr>
                        <a:t>      от </a:t>
                      </a:r>
                      <a:r>
                        <a:rPr lang="ru-RU" sz="1400" b="1" dirty="0">
                          <a:latin typeface="Cambria"/>
                          <a:ea typeface="Times New Roman"/>
                          <a:cs typeface="Times New Roman"/>
                        </a:rPr>
                        <a:t>онкологического заболевания – 13.)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Times New Roman"/>
                          <a:cs typeface="Times New Roman"/>
                        </a:rPr>
                        <a:t>В структуре  смертности  в 2012г.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1) </a:t>
                      </a:r>
                      <a:r>
                        <a:rPr lang="ru-RU" sz="1400" b="1" dirty="0" smtClean="0">
                          <a:latin typeface="Cambri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Болезни системы кровообращения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 2) травмы, отравления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 3) онкология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539552" y="980728"/>
            <a:ext cx="8172400" cy="3077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В структуре  смертности  в 2013г.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284984"/>
            <a:ext cx="8496944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002060"/>
                </a:solidFill>
              </a:rPr>
              <a:t>Структура смертности по заболеваниям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51520" y="3861048"/>
          <a:ext cx="8712968" cy="2016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1440160"/>
                <a:gridCol w="2880320"/>
                <a:gridCol w="1224136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2012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2013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7272"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1м.  Атеросклеротический кардиосклероз 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62 -  32,6 %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1м.  Атеросклеротический кардиосклероз </a:t>
                      </a:r>
                      <a:endParaRPr lang="ru-RU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77 – 40,8 %</a:t>
                      </a:r>
                      <a:endParaRPr lang="ru-RU" sz="1600" dirty="0" smtClean="0">
                        <a:latin typeface="+mj-lt"/>
                      </a:endParaRPr>
                    </a:p>
                    <a:p>
                      <a:pPr algn="ctr"/>
                      <a:endParaRPr lang="ru-RU" sz="16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2м.  ТРАВМА</a:t>
                      </a:r>
                      <a:endParaRPr lang="ru-RU" sz="1400" dirty="0"/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23- 12,1 %</a:t>
                      </a:r>
                      <a:endParaRPr lang="ru-RU" sz="1400" dirty="0" smtClean="0"/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2м.</a:t>
                      </a:r>
                      <a:r>
                        <a:rPr lang="ru-RU" sz="1400" dirty="0" smtClean="0"/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ТРАВМА </a:t>
                      </a:r>
                      <a:endParaRPr lang="ru-RU" sz="1400" dirty="0"/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17  - 9 %</a:t>
                      </a:r>
                      <a:endParaRPr lang="ru-RU" sz="1600" dirty="0" smtClean="0">
                        <a:latin typeface="+mj-lt"/>
                      </a:endParaRP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727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3м. Цереброваскулярные болезни</a:t>
                      </a:r>
                      <a:endParaRPr lang="ru-RU" sz="1400" b="1" dirty="0"/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28 -14,7 %</a:t>
                      </a:r>
                      <a:endParaRPr lang="ru-RU" sz="1400" b="1" dirty="0" smtClean="0"/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3м.</a:t>
                      </a:r>
                      <a:r>
                        <a:rPr lang="ru-RU" sz="1400" b="1" dirty="0" smtClean="0"/>
                        <a:t> Цереброваскулярные болезни</a:t>
                      </a: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28 -14,8 %</a:t>
                      </a:r>
                    </a:p>
                  </a:txBody>
                  <a:tcPr>
                    <a:lnL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07585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 descr="Газетная бумага"/>
          <p:cNvSpPr>
            <a:spLocks noGrp="1" noChangeArrowheads="1"/>
          </p:cNvSpPr>
          <p:nvPr>
            <p:ph type="title"/>
          </p:nvPr>
        </p:nvSpPr>
        <p:spPr>
          <a:xfrm>
            <a:off x="250825" y="173038"/>
            <a:ext cx="8353425" cy="1600200"/>
          </a:xfrm>
          <a:blipFill dpi="0" rotWithShape="1">
            <a:blip r:embed="rId4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990099"/>
                </a:solidFill>
                <a:latin typeface="Arial" charset="0"/>
              </a:rPr>
              <a:t>СТРУКТУРА ЗДРАВООХРАНЕНИЯ </a:t>
            </a:r>
            <a:br>
              <a:rPr lang="ru-RU" sz="3600" b="1" dirty="0" smtClean="0">
                <a:solidFill>
                  <a:srgbClr val="990099"/>
                </a:solidFill>
                <a:latin typeface="Arial" charset="0"/>
              </a:rPr>
            </a:br>
            <a:r>
              <a:rPr lang="ru-RU" sz="3600" b="1" dirty="0" smtClean="0">
                <a:solidFill>
                  <a:srgbClr val="990099"/>
                </a:solidFill>
                <a:latin typeface="Arial" charset="0"/>
              </a:rPr>
              <a:t>УСТЬ-ТАРКСКОГО РАЙОНА</a:t>
            </a:r>
            <a:r>
              <a:rPr lang="ru-RU" dirty="0" smtClean="0"/>
              <a:t> </a:t>
            </a: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1428728" y="1928802"/>
            <a:ext cx="6624736" cy="1080119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dirty="0" smtClean="0">
                <a:solidFill>
                  <a:srgbClr val="FF33CC"/>
                </a:solidFill>
                <a:latin typeface="Arial" charset="0"/>
              </a:rPr>
              <a:t>ГБУЗ  НСО «УСТЬ </a:t>
            </a:r>
            <a:r>
              <a:rPr lang="ru-RU" sz="2800" b="1" dirty="0">
                <a:solidFill>
                  <a:srgbClr val="FF33CC"/>
                </a:solidFill>
                <a:latin typeface="Arial" charset="0"/>
              </a:rPr>
              <a:t>– ТАРКСКАЯ </a:t>
            </a:r>
            <a:r>
              <a:rPr lang="ru-RU" sz="2800" b="1" dirty="0" smtClean="0">
                <a:solidFill>
                  <a:srgbClr val="FF33CC"/>
                </a:solidFill>
                <a:latin typeface="Arial" charset="0"/>
              </a:rPr>
              <a:t>ЦРБ</a:t>
            </a:r>
            <a:endParaRPr lang="ru-RU" sz="2800" b="1" dirty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995738" y="3141663"/>
            <a:ext cx="1214437" cy="1079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60 w 21600"/>
              <a:gd name="T13" fmla="*/ 8640 h 21600"/>
              <a:gd name="T14" fmla="*/ 19440 w 21600"/>
              <a:gd name="T15" fmla="*/ 1296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899592" y="3068960"/>
            <a:ext cx="3003550" cy="100806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9933FF"/>
                </a:solidFill>
                <a:latin typeface="Arial" charset="0"/>
              </a:rPr>
              <a:t>32 ФАП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364088" y="3068960"/>
            <a:ext cx="3384550" cy="108108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dirty="0">
                <a:solidFill>
                  <a:srgbClr val="9933FF"/>
                </a:solidFill>
                <a:latin typeface="Arial" charset="0"/>
              </a:rPr>
              <a:t>2 ВРАЧЕБНЫЕ </a:t>
            </a:r>
          </a:p>
          <a:p>
            <a:r>
              <a:rPr lang="ru-RU" sz="2800" b="1" dirty="0">
                <a:solidFill>
                  <a:srgbClr val="9933FF"/>
                </a:solidFill>
                <a:latin typeface="Arial" charset="0"/>
              </a:rPr>
              <a:t>АМБУЛАТОРИИ</a:t>
            </a:r>
            <a:endParaRPr lang="ru-RU" sz="2800" dirty="0">
              <a:latin typeface="Arial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95536" y="5301208"/>
            <a:ext cx="4176713" cy="11525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dirty="0">
                <a:solidFill>
                  <a:srgbClr val="009900"/>
                </a:solidFill>
                <a:latin typeface="Arial" charset="0"/>
              </a:rPr>
              <a:t>1 МЕД. ПУНКТ В ШКОЛЕ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967287" y="5445224"/>
            <a:ext cx="4176713" cy="1008063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dirty="0">
                <a:solidFill>
                  <a:srgbClr val="009900"/>
                </a:solidFill>
                <a:latin typeface="Arial" charset="0"/>
              </a:rPr>
              <a:t>2 МЕД. ПУНКТА в ДДУ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331640" y="4437112"/>
            <a:ext cx="6768752" cy="504056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9933FF"/>
                </a:solidFill>
                <a:latin typeface="Arial" charset="0"/>
              </a:rPr>
              <a:t>ДНЕВНОЙ  СТАЦИОНАР  при АПУ - 2</a:t>
            </a:r>
            <a:endParaRPr lang="ru-RU" sz="2400" b="1" dirty="0">
              <a:solidFill>
                <a:srgbClr val="9933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49" y="1124744"/>
          <a:ext cx="7776866" cy="3627120"/>
        </p:xfrm>
        <a:graphic>
          <a:graphicData uri="http://schemas.openxmlformats.org/drawingml/2006/table">
            <a:tbl>
              <a:tblPr/>
              <a:tblGrid>
                <a:gridCol w="3907553"/>
                <a:gridCol w="928421"/>
                <a:gridCol w="882179"/>
                <a:gridCol w="1013794"/>
                <a:gridCol w="1044919"/>
              </a:tblGrid>
              <a:tr h="1600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latin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Болезни кровообращения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– 12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– 12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- 2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49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От внешних причин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(травма, отравления)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– 16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- 4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–  13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Новообразования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– 7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– 4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Болезни органов дыхания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– 1 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- 4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Органы пищеварения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- 3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Инфекционные заболевания ( ТБК)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- 4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- 0 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От других причин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- 4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- 44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- 12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 - 39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 - 4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83568" y="4797152"/>
          <a:ext cx="7632848" cy="1808988"/>
        </p:xfrm>
        <a:graphic>
          <a:graphicData uri="http://schemas.openxmlformats.org/drawingml/2006/table">
            <a:tbl>
              <a:tblPr/>
              <a:tblGrid>
                <a:gridCol w="3504033"/>
                <a:gridCol w="412881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– 56 -  ЧЕЛОВЕК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1) ТРАВМА – 20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2) КРОВООБРАЩЕНИЯ – 17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3)ОНКОЛОГИЯ – 7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4) ИНФЕКЦИИ (ТБК) -4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5)ПИЩЕВАРЕНИЯ - 2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6)  ОРГАНЫ ДЫХАНИЯ  -  2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2013 – 43  - ЧЕЛОВЕКА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КРОВООБРАЩЕНИЯ –  14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ТРАВМА – 13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ОНКОЛОГИЯ – 6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 ОРГАНЫ ДЫХАНИЯ  - 4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ПИЩЕВАРЕНИЯ – 1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ИНФЕКЦИИ (ТБК) - 1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755576" y="214482"/>
            <a:ext cx="784887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Структура смертности населения трудоспособного возраста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12968" cy="72008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Анализ состояния службы родовспоможения и детства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7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7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7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251520" y="1579244"/>
          <a:ext cx="8424937" cy="1706880"/>
        </p:xfrm>
        <a:graphic>
          <a:graphicData uri="http://schemas.openxmlformats.org/drawingml/2006/table">
            <a:tbl>
              <a:tblPr/>
              <a:tblGrid>
                <a:gridCol w="1385060"/>
                <a:gridCol w="2315173"/>
                <a:gridCol w="1929310"/>
                <a:gridCol w="27953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Все население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Женщины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том числе фертильного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возраста /  всего женщин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2008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13333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6957 – 52,2 %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3418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– 49,1 %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2009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13149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6869 – 52,2 %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3350 – 48,8 %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2010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12949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6754 – 52,1 %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3233 – 47,9 %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2011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12307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6454 – 52,4 %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2828 – 43,8 %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2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2012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12164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6537 – 53,7 %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2798 –</a:t>
                      </a:r>
                      <a:r>
                        <a:rPr lang="ru-RU" sz="1600" b="1" baseline="0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42,8 %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467544" y="1196752"/>
            <a:ext cx="8424936" cy="338554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Численность и половозрастной состав населения Усть  -Таркского района.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323528" y="3501008"/>
            <a:ext cx="856895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последних лет численность женского населения района продолжает сокращаться. За 5 лет численность женщин фертильного возраста сократилась на 727человека и к началу 2011 года составила 2828 человек (22,9 % от численности всего населения и 43,8 % от всего женщин в районе)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500034" y="5357826"/>
            <a:ext cx="828092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Своевременность охвата беременных диспансерным наблюдением (в %) женской консультации можно оценить по двум показателям: раннего охвата и позднего охвата беременных наблюдением женской консультации.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704856" cy="41805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 smtClean="0"/>
              <a:t>Анализ состояния службы родовспоможения и детства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1844824"/>
          <a:ext cx="8136904" cy="2160239"/>
        </p:xfrm>
        <a:graphic>
          <a:graphicData uri="http://schemas.openxmlformats.org/drawingml/2006/table">
            <a:tbl>
              <a:tblPr/>
              <a:tblGrid>
                <a:gridCol w="1544310"/>
                <a:gridCol w="1682830"/>
                <a:gridCol w="1792855"/>
                <a:gridCol w="3116909"/>
              </a:tblGrid>
              <a:tr h="720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 население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Женщины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 том числе фертильного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возраста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12949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6754 – 52,1 %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3233 – 47,9 %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12307 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6454 – 52,4 %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2828 – 43,8 %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27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12164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6537 – 53,7 %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2798 – 42,8 %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1991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6274 – 52,3 %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2696 – 42,9 %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908720"/>
            <a:ext cx="8352928" cy="3385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Численность и половозрастной состав населения Усть  -Таркского района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653136"/>
            <a:ext cx="842493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В течение последних лет численность женского населения района продолжает сокращаться. За 5 лет численность женщин фертильного возраста сократилась на 102 человека и к началу 2013 года составила 2696человек (42,9 % % от численности всего женского населения) </a:t>
            </a:r>
            <a:endParaRPr lang="ru-RU" sz="32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490066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Показатели акушерско – гинекологической службы</a:t>
            </a:r>
            <a:endParaRPr lang="ru-RU" sz="18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59" y="1124744"/>
          <a:ext cx="8136905" cy="2623146"/>
        </p:xfrm>
        <a:graphic>
          <a:graphicData uri="http://schemas.openxmlformats.org/drawingml/2006/table">
            <a:tbl>
              <a:tblPr/>
              <a:tblGrid>
                <a:gridCol w="4430196"/>
                <a:gridCol w="2169615"/>
                <a:gridCol w="1537094"/>
              </a:tblGrid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г.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 г.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Перинатальная смертность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1147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Ранняя </a:t>
                      </a:r>
                      <a:r>
                        <a:rPr lang="ru-RU" sz="1800" b="1" dirty="0" err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неонатальная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смертность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118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Мертворождаемость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09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Антенатальная смертность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80613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Интранатальная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смертность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4233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Младенческая смертность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1   /  6,1   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6" y="4005064"/>
          <a:ext cx="7992888" cy="1299972"/>
        </p:xfrm>
        <a:graphic>
          <a:graphicData uri="http://schemas.openxmlformats.org/drawingml/2006/table">
            <a:tbl>
              <a:tblPr/>
              <a:tblGrid>
                <a:gridCol w="3195457"/>
                <a:gridCol w="2222762"/>
                <a:gridCol w="2574669"/>
              </a:tblGrid>
              <a:tr h="229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Постановка на учет 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2012 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2013 </a:t>
                      </a:r>
                      <a:endParaRPr lang="ru-RU" sz="18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7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До 12 недель % 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Arial"/>
                        </a:rPr>
                        <a:t>82,1 %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94,7 %</a:t>
                      </a:r>
                      <a:endParaRPr lang="ru-RU" sz="18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12-22 недель в % 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	</a:t>
                      </a: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Arial"/>
                        </a:rPr>
                        <a:t>17,9 %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5,3 %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более 22 недель % 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0 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5536" y="5517233"/>
            <a:ext cx="8424936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Своевременность охвата беременных диспансерным наблюдением (в %) женской консультации можно оценить по двум показателям: раннего охвата и позднего охвата беременных наблюдением женской консультации. Увеличение показателя ранней явки по беременности составил 94,7 %, поздней явки составил всего 5,3 %</a:t>
            </a: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418058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Отчет о работе   педиатрической службы за 2013 г.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0" y="1412776"/>
          <a:ext cx="8352930" cy="1605964"/>
        </p:xfrm>
        <a:graphic>
          <a:graphicData uri="http://schemas.openxmlformats.org/drawingml/2006/table">
            <a:tbl>
              <a:tblPr/>
              <a:tblGrid>
                <a:gridCol w="977872"/>
                <a:gridCol w="1536572"/>
                <a:gridCol w="739542"/>
                <a:gridCol w="813496"/>
                <a:gridCol w="591633"/>
                <a:gridCol w="813496"/>
                <a:gridCol w="517679"/>
                <a:gridCol w="899991"/>
                <a:gridCol w="659317"/>
                <a:gridCol w="803332"/>
              </a:tblGrid>
              <a:tr h="191179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Общее количество детского населения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0-4 лет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5-9 лет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10-14 лет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15-17 лет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435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абс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%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абс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%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абс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%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абс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%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11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 г.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2702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754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26,3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720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25,1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798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27,9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593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20.7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11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г.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2704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780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28,8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726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26,9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734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27,2 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462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17,1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33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 г.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2690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774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28,6%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720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26,6%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723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26,7%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487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18,0%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06" marR="61206" marT="900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7" y="4005064"/>
          <a:ext cx="8424934" cy="2804160"/>
        </p:xfrm>
        <a:graphic>
          <a:graphicData uri="http://schemas.openxmlformats.org/drawingml/2006/table">
            <a:tbl>
              <a:tblPr/>
              <a:tblGrid>
                <a:gridCol w="2840888"/>
                <a:gridCol w="1620956"/>
                <a:gridCol w="1371580"/>
                <a:gridCol w="1373265"/>
                <a:gridCol w="1218245"/>
              </a:tblGrid>
              <a:tr h="21719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Состоит под наблюдением на конец года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718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2010 г.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2011 г.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2012 г.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2013 г,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466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Всего детей до 17 лет включительно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2865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2794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2727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2690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Из них до 14 лет, в т.ч.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2272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2215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2240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2233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до 1 года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171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146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164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124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15-17 лет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523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493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487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457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Детский сад посещали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450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483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526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540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Школы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1558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1532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1443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1370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ПТУ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109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41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47664" y="3573016"/>
            <a:ext cx="6192688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Детское население составляет: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908720"/>
            <a:ext cx="784887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Демографические показатели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914456" cy="290736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b="1" dirty="0" smtClean="0"/>
              <a:t>педиатрическая служба за 2013 г</a:t>
            </a:r>
            <a:endParaRPr lang="ru-RU" sz="1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7055" y="1285860"/>
          <a:ext cx="8282662" cy="3424745"/>
        </p:xfrm>
        <a:graphic>
          <a:graphicData uri="http://schemas.openxmlformats.org/drawingml/2006/table">
            <a:tbl>
              <a:tblPr/>
              <a:tblGrid>
                <a:gridCol w="1568315"/>
                <a:gridCol w="645879"/>
                <a:gridCol w="645879"/>
                <a:gridCol w="956567"/>
                <a:gridCol w="620500"/>
                <a:gridCol w="630813"/>
                <a:gridCol w="981260"/>
                <a:gridCol w="595119"/>
                <a:gridCol w="770155"/>
                <a:gridCol w="868175"/>
              </a:tblGrid>
              <a:tr h="3219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2011 г.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2012г.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              2013 г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38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II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III</a:t>
                      </a: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, в т.ч. </a:t>
                      </a: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IV</a:t>
                      </a: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, </a:t>
                      </a: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V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II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III</a:t>
                      </a: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, в т.ч. </a:t>
                      </a: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IV</a:t>
                      </a: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, </a:t>
                      </a: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V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II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Arial"/>
                        </a:rPr>
                        <a:t>III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mbria"/>
                          <a:ea typeface="Calibri"/>
                          <a:cs typeface="Arial"/>
                        </a:rPr>
                        <a:t>IV.V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255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Arial"/>
                        </a:rPr>
                        <a:t>Всего детей до 17 лет включительно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1005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1459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337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954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1363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410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861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1453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376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15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86 %</a:t>
                      </a:r>
                      <a:endParaRPr lang="ru-RU" b="1" dirty="0"/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Calibri"/>
                          <a:cs typeface="Times New Roman"/>
                        </a:rPr>
                        <a:t>14 %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4759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Arial"/>
                        </a:rPr>
                        <a:t>Из них до 14 лет, в т.ч.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285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1178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224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795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1164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281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715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1140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378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47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Calibri"/>
                          <a:cs typeface="Times New Roman"/>
                        </a:rPr>
                        <a:t>84 %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Calibri"/>
                          <a:cs typeface="Times New Roman"/>
                        </a:rPr>
                        <a:t>16 %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4077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Arial"/>
                        </a:rPr>
                        <a:t>до 1 года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55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82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70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84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Arial"/>
                        </a:rPr>
                        <a:t>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/>
                          <a:ea typeface="Calibri"/>
                          <a:cs typeface="Arial"/>
                        </a:rPr>
                        <a:t>70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44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04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Calibri"/>
                          <a:cs typeface="Times New Roman"/>
                        </a:rPr>
                        <a:t>92 %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8 %</a:t>
                      </a:r>
                      <a:endParaRPr lang="ru-RU" b="1" dirty="0"/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9359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Arial"/>
                        </a:rPr>
                        <a:t>15-17 лет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185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290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104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464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2317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410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/>
                          <a:ea typeface="Calibri"/>
                          <a:cs typeface="Arial"/>
                        </a:rPr>
                        <a:t>160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246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Arial"/>
                        </a:rPr>
                        <a:t>51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9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89 %</a:t>
                      </a:r>
                      <a:endParaRPr lang="ru-RU" b="1" dirty="0"/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Calibri"/>
                          <a:cs typeface="Times New Roman"/>
                        </a:rPr>
                        <a:t>11 %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55576" y="836712"/>
            <a:ext cx="792088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Cambria" pitchFamily="18" charset="0"/>
                <a:ea typeface="Calibri" pitchFamily="34" charset="0"/>
                <a:cs typeface="Arial" pitchFamily="34" charset="0"/>
              </a:rPr>
              <a:t>Группы здоровья: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786322"/>
            <a:ext cx="8496944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mbria" pitchFamily="18" charset="0"/>
                <a:ea typeface="Calibri" pitchFamily="34" charset="0"/>
                <a:cs typeface="Arial" pitchFamily="34" charset="0"/>
              </a:rPr>
              <a:t>Грудное вскармливание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7158" y="5286388"/>
          <a:ext cx="8496944" cy="1352533"/>
        </p:xfrm>
        <a:graphic>
          <a:graphicData uri="http://schemas.openxmlformats.org/drawingml/2006/table">
            <a:tbl>
              <a:tblPr/>
              <a:tblGrid>
                <a:gridCol w="2321705"/>
                <a:gridCol w="983150"/>
                <a:gridCol w="869741"/>
                <a:gridCol w="900089"/>
                <a:gridCol w="900089"/>
                <a:gridCol w="1261085"/>
                <a:gridCol w="1261085"/>
              </a:tblGrid>
              <a:tr h="18553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Возраст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2011г.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2012г.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2013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область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район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область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район</a:t>
                      </a:r>
                      <a:endParaRPr lang="ru-RU" sz="1400" b="1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область</a:t>
                      </a:r>
                      <a:endParaRPr lang="ru-RU" sz="1400" b="1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район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2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До 6-ти месяцев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42,5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30,5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42,5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48.3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44,3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34,8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1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От 6-ти месяцев до 1 года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37,8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42,7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37,4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38.1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38,3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54,9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Всего</a:t>
                      </a:r>
                      <a:endParaRPr lang="ru-RU" sz="1400" b="1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80,2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73,2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79,9</a:t>
                      </a:r>
                      <a:endParaRPr lang="ru-RU" sz="1400" b="1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86.4</a:t>
                      </a:r>
                      <a:endParaRPr lang="ru-RU" sz="1400" b="1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82,6</a:t>
                      </a:r>
                      <a:endParaRPr lang="ru-RU" sz="1400" b="1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"/>
                          <a:ea typeface="Calibri"/>
                          <a:cs typeface="Arial"/>
                        </a:rPr>
                        <a:t>89,7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002" marR="66002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48680"/>
            <a:ext cx="7698432" cy="79208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600" b="1" u="sng" dirty="0" smtClean="0">
                <a:solidFill>
                  <a:srgbClr val="002060"/>
                </a:solidFill>
                <a:hlinkClick r:id="rId3" action="ppaction://hlinkfile"/>
              </a:rPr>
              <a:t>ЗАБОЛЕВАЕМОСТЬ </a:t>
            </a:r>
            <a:r>
              <a:rPr lang="ru-RU" sz="1600" b="1" u="sng" dirty="0" smtClean="0">
                <a:solidFill>
                  <a:srgbClr val="002060"/>
                </a:solidFill>
                <a:hlinkClick r:id="rId3" action="ppaction://hlinkfile"/>
              </a:rPr>
              <a:t>ДЕТСКОГО НАСЕЛЕНИЯ (0-14 ЛЕТ)  ПО КЛАССАМ. ГРУППАМ БОЛЕЗНЕЙ И ОТДЕЛЬНЫМ ЗАБОЛЕВАНИЯМ (НА 1000 ДЕТСКОГО НАСЕЛЕНИЯ)</a:t>
            </a:r>
            <a:endParaRPr lang="ru-RU" sz="1600" b="1" u="sng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179512" y="1916832"/>
          <a:ext cx="8568951" cy="4392490"/>
        </p:xfrm>
        <a:graphic>
          <a:graphicData uri="http://schemas.openxmlformats.org/drawingml/2006/table">
            <a:tbl>
              <a:tblPr/>
              <a:tblGrid>
                <a:gridCol w="483573"/>
                <a:gridCol w="2534503"/>
                <a:gridCol w="1374412"/>
                <a:gridCol w="2608256"/>
                <a:gridCol w="1568207"/>
              </a:tblGrid>
              <a:tr h="389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общая заболеваемость – дети 2012 г.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общая заболеваемость – дети 2013 г.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всего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1555,3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Всего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1420,9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89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latin typeface="Cambria"/>
                          <a:ea typeface="Times New Roman"/>
                          <a:cs typeface="Arial"/>
                        </a:rPr>
                        <a:t>1</a:t>
                      </a:r>
                      <a:r>
                        <a:rPr lang="ru-RU" sz="1200" kern="1200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органов дыхания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993,2 – 64 %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органов дыхания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847,3 – 60 %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05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latin typeface="Cambri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ru-RU" sz="1200" kern="1200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Инфекционные  и паразитарные заболевания 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124,0 – 8 %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Инфекционные болезни</a:t>
                      </a:r>
                      <a:r>
                        <a:rPr lang="ru-RU" sz="1300" b="1" kern="12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Arial"/>
                        </a:rPr>
                        <a:t> и паразитарные заболевания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Calibri"/>
                        </a:rPr>
                        <a:t>107,5 – 8 %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05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latin typeface="Cambri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ru-RU" sz="1200" kern="1200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глаза и его придаточного аппарата</a:t>
                      </a:r>
                      <a:r>
                        <a:rPr lang="ru-RU" sz="1300" b="1" kern="120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3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79,6– 5 %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костно-мышечной системы</a:t>
                      </a:r>
                      <a:endParaRPr lang="ru-RU" sz="13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70,8 – 5 %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05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latin typeface="Cambria"/>
                          <a:ea typeface="Times New Roman"/>
                          <a:cs typeface="Arial"/>
                        </a:rPr>
                        <a:t>4</a:t>
                      </a:r>
                      <a:r>
                        <a:rPr lang="ru-RU" sz="1200" kern="1200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костно-мышечной системы</a:t>
                      </a:r>
                      <a:r>
                        <a:rPr lang="ru-RU" sz="1300" b="1" kern="120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3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49,6 – 3,3 %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Болезни уха и сосцевидного отростка</a:t>
                      </a:r>
                      <a:endParaRPr lang="ru-RU" sz="13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52,8 – 4%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05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latin typeface="Cambria"/>
                          <a:ea typeface="Times New Roman"/>
                          <a:cs typeface="Arial"/>
                        </a:rPr>
                        <a:t>5</a:t>
                      </a:r>
                      <a:r>
                        <a:rPr lang="ru-RU" sz="1200" kern="1200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органов пищеварения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48,3 – 3,1 %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Травмы и отравления</a:t>
                      </a:r>
                      <a:endParaRPr lang="ru-RU" sz="13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Arial"/>
                        </a:rPr>
                        <a:t>52,8 – 4 %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3528" y="1412776"/>
            <a:ext cx="835292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Общая  заболеваемость детей  0 – 14 лет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490066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b="1" dirty="0" smtClean="0"/>
              <a:t>Структура общей  заболеваемости детей  0 – 14 лет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980728"/>
            <a:ext cx="4040188" cy="36004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1800" dirty="0" smtClean="0"/>
              <a:t>2012 г.</a:t>
            </a:r>
            <a:endParaRPr lang="ru-RU" sz="1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4009" y="980728"/>
            <a:ext cx="3888432" cy="36004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/>
            <a:r>
              <a:rPr lang="ru-RU" dirty="0" smtClean="0"/>
              <a:t>      </a:t>
            </a:r>
            <a:r>
              <a:rPr lang="ru-RU" sz="6400" dirty="0" smtClean="0"/>
              <a:t>2013 г.</a:t>
            </a:r>
          </a:p>
          <a:p>
            <a:r>
              <a:rPr lang="ru-RU" dirty="0" smtClean="0"/>
              <a:t>                                                                      </a:t>
            </a:r>
            <a:endParaRPr lang="ru-RU" sz="19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572000" y="1412776"/>
          <a:ext cx="4176464" cy="4896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Содержимое 10"/>
          <p:cNvGraphicFramePr>
            <a:graphicFrameLocks noGrp="1"/>
          </p:cNvGraphicFramePr>
          <p:nvPr>
            <p:ph sz="half" idx="2"/>
          </p:nvPr>
        </p:nvGraphicFramePr>
        <p:xfrm>
          <a:off x="214282" y="1428736"/>
          <a:ext cx="4283106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346050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Общая заболеваемость подростки 15 – 17 л.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5" y="836712"/>
          <a:ext cx="8462745" cy="5460340"/>
        </p:xfrm>
        <a:graphic>
          <a:graphicData uri="http://schemas.openxmlformats.org/drawingml/2006/table">
            <a:tbl>
              <a:tblPr/>
              <a:tblGrid>
                <a:gridCol w="467319"/>
                <a:gridCol w="2566139"/>
                <a:gridCol w="1357321"/>
                <a:gridCol w="2841143"/>
                <a:gridCol w="1230823"/>
              </a:tblGrid>
              <a:tr h="52573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mbria"/>
                          <a:ea typeface="Times New Roman"/>
                          <a:cs typeface="Arial"/>
                        </a:rPr>
                        <a:t>общая заболеваемость подростки  </a:t>
                      </a: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2012  г.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mbria"/>
                          <a:ea typeface="Times New Roman"/>
                          <a:cs typeface="Arial"/>
                        </a:rPr>
                        <a:t>общая заболеваемость подростки  </a:t>
                      </a: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2013  г.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65412" marR="65412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всего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1716,6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Всего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1601,4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0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Болезни органов дыхания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819,3-48%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органов дыхания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538,3-34%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02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Болезни глаза и его придаточного аппарата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275,2 – 16 %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глаза и его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прид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. аппарата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336,2-21%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55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Times New Roman"/>
                          <a:cs typeface="Arial"/>
                        </a:rPr>
                        <a:t>Психические расстройства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121,1 – 7 %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костно-мышечной системы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186,0-12%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55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Times New Roman"/>
                          <a:cs typeface="Arial"/>
                        </a:rPr>
                        <a:t>Болезни костно-мышечной системы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86,2 -  5 %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Психические расстройства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120,48%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55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Arial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Times New Roman"/>
                          <a:cs typeface="Arial"/>
                        </a:rPr>
                        <a:t>Болезни кожи и подкожной клетчатки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69,8 – 4 %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Болезни нервной системы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"/>
                        </a:rPr>
                        <a:t>54,7 -3%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2" marR="65412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0034" y="857232"/>
            <a:ext cx="4040188" cy="36004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2012 г.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14876" y="857232"/>
            <a:ext cx="4041775" cy="36004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2013</a:t>
            </a:r>
            <a:endParaRPr lang="ru-RU" dirty="0"/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62950" cy="561975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b="1" dirty="0" smtClean="0"/>
              <a:t>Структура общей  заболеваемости детей  15 – 17 лет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57200" y="1357299"/>
          <a:ext cx="4040188" cy="5312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Содержимое 10"/>
          <p:cNvGraphicFramePr>
            <a:graphicFrameLocks noGrp="1"/>
          </p:cNvGraphicFramePr>
          <p:nvPr>
            <p:ph sz="quarter" idx="4"/>
          </p:nvPr>
        </p:nvGraphicFramePr>
        <p:xfrm>
          <a:off x="4643438" y="1357298"/>
          <a:ext cx="4041775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14375" y="260350"/>
            <a:ext cx="8429625" cy="431800"/>
          </a:xfr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СТРУКТУРА ГБУЗ  НСО«УСТЬ – ТАРКСКАЯ ЦРБ»  ЦРБ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644008" y="764704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196752"/>
            <a:ext cx="4032448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ТЕРАПЕВТИЧЕСКОЕ ОТДЕЛЕНИЕ – 35 К.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196752"/>
            <a:ext cx="3888432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ПЕДИАТРИЧЕСКОЕ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ОТДЕЛЕНИЕ-25 К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2060848"/>
            <a:ext cx="3960440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Отделение АНЕСТЕЗИОЛОГИИ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 РЕАНИМАЦИИ – 6 к.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2132856"/>
            <a:ext cx="3960440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ХИРУРГИЧЕСКОЕ ОТДЕЛЕНИЕ – 25 К.</a:t>
            </a:r>
          </a:p>
          <a:p>
            <a:pPr algn="ctr"/>
            <a:r>
              <a:rPr lang="ru-RU" dirty="0" smtClean="0"/>
              <a:t> -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068960"/>
            <a:ext cx="4032448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АКУШЕРСКОЕ ОТДЕЛЕНИЕ – 8 К.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60032" y="3140968"/>
            <a:ext cx="4104456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ГИНЕКОЛОГИЧЕСКОЕ ОТДЕЛЕНИЕ – 10 К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4149080"/>
            <a:ext cx="3960440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ИНФЕКЦИОННОЕ ОТДЕЛЕНИЕ – 20 К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4149080"/>
            <a:ext cx="4104456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ФТИЗИАТРИЧЕСКОЕ ОТДЕЛЕНИЕ – 20 К.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5229200"/>
            <a:ext cx="8208912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ДНЕВНОЙ СТАЦИОНАР ПРИ СТАЦИОНАРЕ – 14 К.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Двойная стрелка вверх/вниз 25"/>
          <p:cNvSpPr/>
          <p:nvPr/>
        </p:nvSpPr>
        <p:spPr>
          <a:xfrm>
            <a:off x="4499992" y="4509120"/>
            <a:ext cx="288032" cy="72008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4-конечная звезда 26"/>
          <p:cNvSpPr/>
          <p:nvPr/>
        </p:nvSpPr>
        <p:spPr>
          <a:xfrm>
            <a:off x="4139952" y="5589240"/>
            <a:ext cx="914400" cy="36004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1196752"/>
            <a:ext cx="4104456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ТЕРАПЕВТИЧЕСКОЕ ОТДЕЛЕНИЕ – 35 К.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11560" y="5949280"/>
            <a:ext cx="8208912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РАЙОННАЯ ПОЛИКЛИНИКА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634082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000" b="1" dirty="0" smtClean="0"/>
              <a:t>Отчет по работе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амбулаторно-поликлинической службы и скорой медицинской  помощи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30" y="1412776"/>
          <a:ext cx="8568952" cy="841248"/>
        </p:xfrm>
        <a:graphic>
          <a:graphicData uri="http://schemas.openxmlformats.org/drawingml/2006/table">
            <a:tbl>
              <a:tblPr/>
              <a:tblGrid>
                <a:gridCol w="3009132"/>
                <a:gridCol w="1111964"/>
                <a:gridCol w="1111964"/>
                <a:gridCol w="1111964"/>
                <a:gridCol w="1111964"/>
                <a:gridCol w="1111964"/>
              </a:tblGrid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2009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2001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2001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2012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2013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1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Усть -Таркский район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25.1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26.3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28.4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28.8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29.2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20.9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20.7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21.3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21.0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20.9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1519" y="2708920"/>
          <a:ext cx="8640962" cy="560832"/>
        </p:xfrm>
        <a:graphic>
          <a:graphicData uri="http://schemas.openxmlformats.org/drawingml/2006/table">
            <a:tbl>
              <a:tblPr/>
              <a:tblGrid>
                <a:gridCol w="3104397"/>
                <a:gridCol w="1107313"/>
                <a:gridCol w="1107313"/>
                <a:gridCol w="1107313"/>
                <a:gridCol w="1107313"/>
                <a:gridCol w="1107313"/>
              </a:tblGrid>
              <a:tr h="264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Усть -Таркский район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64.8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72.2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77.0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67.7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75.6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4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89.0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90.3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89.0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84.2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85.7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3530" y="3645024"/>
          <a:ext cx="8568948" cy="560832"/>
        </p:xfrm>
        <a:graphic>
          <a:graphicData uri="http://schemas.openxmlformats.org/drawingml/2006/table">
            <a:tbl>
              <a:tblPr/>
              <a:tblGrid>
                <a:gridCol w="3029938"/>
                <a:gridCol w="1107802"/>
                <a:gridCol w="1107802"/>
                <a:gridCol w="1107802"/>
                <a:gridCol w="1107802"/>
                <a:gridCol w="1107802"/>
              </a:tblGrid>
              <a:tr h="278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-Таркский район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43.0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44.3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46.1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45.8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51.1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57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57.0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56.2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55.6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53.3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53.6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95536" y="980728"/>
            <a:ext cx="835292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О</a:t>
            </a:r>
            <a:r>
              <a:rPr lang="ru-RU" sz="1400" b="1" dirty="0" smtClean="0" bmk="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беспеченность</a:t>
            </a:r>
            <a:r>
              <a:rPr lang="ru-RU" sz="1400" b="1" dirty="0" smtClean="0" bmk=""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b="1" dirty="0" smtClean="0" bmk="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врачами на 10 000 населения  (по форме № 17)</a:t>
            </a:r>
            <a:endParaRPr lang="ru-RU" sz="14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2276872"/>
            <a:ext cx="8064896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Укомплектованность штатными должностями – Врачи</a:t>
            </a:r>
            <a:endParaRPr lang="ru-RU" sz="14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3284985"/>
            <a:ext cx="8208912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Укомплектованность физическими лицами – Врачи</a:t>
            </a:r>
            <a:endParaRPr lang="ru-RU" sz="14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23527" y="4653136"/>
          <a:ext cx="8640963" cy="525780"/>
        </p:xfrm>
        <a:graphic>
          <a:graphicData uri="http://schemas.openxmlformats.org/drawingml/2006/table">
            <a:tbl>
              <a:tblPr/>
              <a:tblGrid>
                <a:gridCol w="3068213"/>
                <a:gridCol w="1114550"/>
                <a:gridCol w="1114550"/>
                <a:gridCol w="1114550"/>
                <a:gridCol w="1114550"/>
                <a:gridCol w="11145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Усть -Таркский район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131.6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133.6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136.5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139.8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136.8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79.0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78.6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79.6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78.4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76.8</a:t>
                      </a:r>
                      <a:endParaRPr lang="ru-RU" sz="15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3528" y="5589240"/>
          <a:ext cx="8568953" cy="490728"/>
        </p:xfrm>
        <a:graphic>
          <a:graphicData uri="http://schemas.openxmlformats.org/drawingml/2006/table">
            <a:tbl>
              <a:tblPr/>
              <a:tblGrid>
                <a:gridCol w="3117723"/>
                <a:gridCol w="1090246"/>
                <a:gridCol w="1090246"/>
                <a:gridCol w="1090246"/>
                <a:gridCol w="1090246"/>
                <a:gridCol w="109024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Усть -Таркский район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mbria"/>
                          <a:ea typeface="Calibri"/>
                          <a:cs typeface="Times New Roman"/>
                        </a:rPr>
                        <a:t>81.5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mbria"/>
                          <a:ea typeface="Calibri"/>
                          <a:cs typeface="Times New Roman"/>
                        </a:rPr>
                        <a:t>92.2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mbria"/>
                          <a:ea typeface="Calibri"/>
                          <a:cs typeface="Times New Roman"/>
                        </a:rPr>
                        <a:t>82.6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mbria"/>
                          <a:ea typeface="Calibri"/>
                          <a:cs typeface="Times New Roman"/>
                        </a:rPr>
                        <a:t>75.3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83.0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94.8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95.3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94.1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92.1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/>
                          <a:ea typeface="Calibri"/>
                          <a:cs typeface="Times New Roman"/>
                        </a:rPr>
                        <a:t>91.3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95537" y="6165304"/>
          <a:ext cx="8496943" cy="490728"/>
        </p:xfrm>
        <a:graphic>
          <a:graphicData uri="http://schemas.openxmlformats.org/drawingml/2006/table">
            <a:tbl>
              <a:tblPr/>
              <a:tblGrid>
                <a:gridCol w="3138512"/>
                <a:gridCol w="995138"/>
                <a:gridCol w="1148235"/>
                <a:gridCol w="1071686"/>
                <a:gridCol w="995138"/>
                <a:gridCol w="114823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Усть  -Таркский район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67.8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71.8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72.0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70.6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78.0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78.3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76.5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75.2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72.6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72.4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39552" y="4293096"/>
            <a:ext cx="8136904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mbria" pitchFamily="18" charset="0"/>
                <a:ea typeface="Times New Roman" pitchFamily="18" charset="0"/>
                <a:cs typeface="Arial" pitchFamily="34" charset="0"/>
              </a:rPr>
              <a:t>О</a:t>
            </a:r>
            <a:r>
              <a:rPr lang="ru-RU" sz="1400" b="1" dirty="0" smtClean="0" bmk="">
                <a:latin typeface="Cambria" pitchFamily="18" charset="0"/>
                <a:ea typeface="Times New Roman" pitchFamily="18" charset="0"/>
                <a:cs typeface="Arial" pitchFamily="34" charset="0"/>
              </a:rPr>
              <a:t>беспеченность средним медицинским персоналом на 10 000 населения (по форме № 17)</a:t>
            </a:r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1560" y="5229200"/>
            <a:ext cx="7920880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Укомплектованность штатными должностями - Средний медицинский персонал</a:t>
            </a:r>
            <a:endParaRPr lang="ru-RU" sz="14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4963"/>
            <a:ext cx="7772400" cy="8747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</a:rPr>
              <a:t>Первичная </a:t>
            </a:r>
            <a:r>
              <a:rPr lang="ru-RU" sz="2500" b="1" dirty="0" err="1" smtClean="0">
                <a:solidFill>
                  <a:srgbClr val="993300"/>
                </a:solidFill>
                <a:latin typeface="Arial" pitchFamily="34" charset="0"/>
              </a:rPr>
              <a:t>медико</a:t>
            </a:r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</a:rPr>
              <a:t> – санитарная помощь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84313"/>
            <a:ext cx="8713788" cy="5111750"/>
          </a:xfr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Число терапевтических участков с численностью населения: 1700-1800 и свыше 1800 чел. - 5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Число педиатрических участков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    с численностью свыше 850 детей – 3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Врачебных амбулаторий - 2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Число участков общей врачебной практики: - 0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Еланская врачебная амбулатория – </a:t>
            </a:r>
            <a:r>
              <a:rPr lang="ru-RU" sz="2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нет врача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Среднее кол-во населения на участке терапевтов – 1886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Среднее кол-во населения на участке педиатров – 963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   </a:t>
            </a:r>
            <a:endParaRPr lang="ru-RU" sz="2400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7809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Контрольные показатели оценки деятельности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амбулаторно-поликлинической службы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2" y="1268759"/>
          <a:ext cx="8640959" cy="5121233"/>
        </p:xfrm>
        <a:graphic>
          <a:graphicData uri="http://schemas.openxmlformats.org/drawingml/2006/table">
            <a:tbl>
              <a:tblPr/>
              <a:tblGrid>
                <a:gridCol w="4391916"/>
                <a:gridCol w="1068739"/>
                <a:gridCol w="1190296"/>
                <a:gridCol w="1000464"/>
                <a:gridCol w="989544"/>
              </a:tblGrid>
              <a:tr h="474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Показатель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9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Число вызовов скорой медицинской помощи (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абс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.)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5020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4822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Число госпитализаций в круглосуточный стационар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взр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836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1977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взр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768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6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Число госпитализаций по экстренным показаниям   ВСЕГО/  СМП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985/306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взр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682/127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1083/195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взр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633/118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Число госпитализаций в дневные стационары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527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взр.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166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611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взр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169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74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посещений к врачам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91184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93582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4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Число посещений к участковому терапевту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22272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26545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4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Число посещений к участковому педиатру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16156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8401" marR="88401" marT="44201" marB="44201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17890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346050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/>
              <a:t>Охват населения проф.  осмотрами</a:t>
            </a:r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764695"/>
          <a:ext cx="8640960" cy="5021764"/>
        </p:xfrm>
        <a:graphic>
          <a:graphicData uri="http://schemas.openxmlformats.org/drawingml/2006/table">
            <a:tbl>
              <a:tblPr/>
              <a:tblGrid>
                <a:gridCol w="5337854"/>
                <a:gridCol w="1397434"/>
                <a:gridCol w="1270149"/>
                <a:gridCol w="635523"/>
              </a:tblGrid>
              <a:tr h="6683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Обследуемые контингенты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Подлежало обследованию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обследовано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%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сего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жителей, подлежащих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ФЛГ обследованию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8000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6895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86,2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Медицинские</a:t>
                      </a:r>
                      <a:r>
                        <a:rPr lang="ru-RU" sz="1600" b="1" baseline="0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осмотры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обязательных контингентов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1327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1294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97,5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22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работники предприятий с вредными условиями труда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256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256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работники предприятий пищевой и коммунальной отрасли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290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276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95,2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т. ч.  Пищевики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103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96,3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т.ч. </a:t>
                      </a:r>
                      <a:r>
                        <a:rPr lang="ru-RU" sz="1600" dirty="0" err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комунальная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служба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86,2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т. ч. продавцы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154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148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96,1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работники учреждений образования (ДДУ и школы)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578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563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97,4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т.ч. ДДУ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141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95,9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т.ч. СОШ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431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422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97,9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Работники учреждений здравоохранения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203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199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98,0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97" marR="67897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490066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b="1" dirty="0" smtClean="0"/>
              <a:t>Итоги проведения диспансеризации определенных групп  взрослого населения   за  2013г.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80728"/>
            <a:ext cx="8496944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Число лиц,  по группам Здоровья в ходе диспансеризации отдельных групп взрослого населения    (</a:t>
            </a:r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абс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.  и удельный вес в %)    2013г.</a:t>
            </a:r>
            <a:endParaRPr lang="ru-RU" sz="14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1700808"/>
          <a:ext cx="8424936" cy="1962912"/>
        </p:xfrm>
        <a:graphic>
          <a:graphicData uri="http://schemas.openxmlformats.org/drawingml/2006/table">
            <a:tbl>
              <a:tblPr/>
              <a:tblGrid>
                <a:gridCol w="7538101"/>
                <a:gridCol w="88683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Общее число  работающих граждан, прошедших диспансеризацию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920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Общее число неработающих граждан прошедших диспансеризацию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1051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Граждане обучающиеся очно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Общее число граждан , прошедших диспансеризацию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1973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Осмотрено 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80,5 %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Общее число граждан, с письменным отказом от отдельных осмотров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96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Общее число граждан, с письменным отказом от прохождения диспансеризации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385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3717032"/>
          <a:ext cx="8424935" cy="1472184"/>
        </p:xfrm>
        <a:graphic>
          <a:graphicData uri="http://schemas.openxmlformats.org/drawingml/2006/table">
            <a:tbl>
              <a:tblPr/>
              <a:tblGrid>
                <a:gridCol w="4642557"/>
                <a:gridCol w="1319838"/>
                <a:gridCol w="1231270"/>
                <a:gridCol w="1231270"/>
              </a:tblGrid>
              <a:tr h="18224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Результат диспансеризации определенных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групп взрослого населения 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mbria"/>
                          <a:ea typeface="Times New Roman"/>
                          <a:cs typeface="Calibri"/>
                        </a:rPr>
                        <a:t>Мужчины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21 – 36 лет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39 – 60 лет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Старше 60 лет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Определена I группа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здоровья – 179 чел.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132 – 73 %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46 – 25,4 %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 – 0,6 %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Определена II группа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здоровья – 209 чел.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54 – 26 %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126 – 60 %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29 – 14%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12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Определена III группа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здоровья – 488 чел.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62 – 13%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293 – 60 %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133 – 27%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5301208"/>
          <a:ext cx="8424937" cy="1472184"/>
        </p:xfrm>
        <a:graphic>
          <a:graphicData uri="http://schemas.openxmlformats.org/drawingml/2006/table">
            <a:tbl>
              <a:tblPr/>
              <a:tblGrid>
                <a:gridCol w="4589866"/>
                <a:gridCol w="1360381"/>
                <a:gridCol w="1237345"/>
                <a:gridCol w="1237345"/>
              </a:tblGrid>
              <a:tr h="18224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Результат диспансеризации определенных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 групп взрослого населения 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mbria"/>
                          <a:ea typeface="Times New Roman"/>
                          <a:cs typeface="Calibri"/>
                        </a:rPr>
                        <a:t>Женщины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21 – 36 лет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39 – 60 лет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Старше 60 лет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Определена I группа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здоровья – 117 чел.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90 – 77 %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27 – 23%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0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Определена II группа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здоровья -  268 чел.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75 – 28 %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142 – 53 %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51 – 19 %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Определена III группа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здоровья -  712 чел.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96 – 14 %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407 – 57 %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209 – 29 %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11560" y="908720"/>
            <a:ext cx="4040188" cy="63976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Результат диспансеризации </a:t>
            </a:r>
          </a:p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групп взрослого населения - мужчины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88024" y="908720"/>
            <a:ext cx="4176464" cy="63976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40000" lnSpcReduction="20000"/>
          </a:bodyPr>
          <a:lstStyle/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3500" dirty="0" smtClean="0">
                <a:solidFill>
                  <a:srgbClr val="FF0000"/>
                </a:solidFill>
              </a:rPr>
              <a:t>Результат диспансеризации </a:t>
            </a:r>
          </a:p>
          <a:p>
            <a:pPr algn="ctr"/>
            <a:r>
              <a:rPr lang="ru-RU" sz="3500" dirty="0" smtClean="0">
                <a:solidFill>
                  <a:srgbClr val="FF0000"/>
                </a:solidFill>
              </a:rPr>
              <a:t>групп взрослого населения - женщины</a:t>
            </a:r>
          </a:p>
          <a:p>
            <a:pPr algn="ctr"/>
            <a:endParaRPr lang="ru-RU" sz="2000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676456" cy="490066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b="1" dirty="0" smtClean="0"/>
              <a:t>Итоги проведения диспансеризации определенных групп  взрослого населения   за  2013г.</a:t>
            </a:r>
            <a:endParaRPr lang="ru-RU" sz="16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57200" y="1700212"/>
          <a:ext cx="4040188" cy="4825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645025" y="1700212"/>
          <a:ext cx="4041775" cy="4753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29642" cy="785794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b="1" dirty="0" smtClean="0"/>
              <a:t>Итоги проведения диспансеризации определенных групп  взрослого населения   за  2013г.</a:t>
            </a:r>
            <a:endParaRPr lang="ru-RU" sz="16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4" y="1357298"/>
          <a:ext cx="8001059" cy="1010412"/>
        </p:xfrm>
        <a:graphic>
          <a:graphicData uri="http://schemas.openxmlformats.org/drawingml/2006/table">
            <a:tbl>
              <a:tblPr/>
              <a:tblGrid>
                <a:gridCol w="1456914"/>
                <a:gridCol w="1090121"/>
                <a:gridCol w="1575759"/>
                <a:gridCol w="997781"/>
                <a:gridCol w="1801478"/>
                <a:gridCol w="1079006"/>
              </a:tblGrid>
              <a:tr h="1289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Группа 1 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Группа 2 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Группа 3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абс.</a:t>
                      </a: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абс</a:t>
                      </a: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абс</a:t>
                      </a: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296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15,0 %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477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24,2 %</a:t>
                      </a:r>
                      <a:endParaRPr lang="ru-RU" sz="14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1200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60,8 %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00034" y="928670"/>
            <a:ext cx="8001056" cy="3077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Группы здоровья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500034" y="2428868"/>
          <a:ext cx="7929617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282" y="5357826"/>
          <a:ext cx="8572560" cy="1211394"/>
        </p:xfrm>
        <a:graphic>
          <a:graphicData uri="http://schemas.openxmlformats.org/drawingml/2006/table">
            <a:tbl>
              <a:tblPr/>
              <a:tblGrid>
                <a:gridCol w="8572560"/>
              </a:tblGrid>
              <a:tr h="11430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Из 1677 человек (2- 3 группа  здоровья)- направлено на 2-этап диспансеризации  1582 чел. Нуждающихся  в высокотехнологической медицинской помощи - нет.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Из числа граждан ,прошедших диспансеризацию взято под диспансерное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наблюдение-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98 человек   (5,9%).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730" marR="89730" marT="44865" marB="44865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Выявлено заболеваний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928670"/>
            <a:ext cx="4040188" cy="639762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800" dirty="0" smtClean="0"/>
              <a:t>Всего выявлено заболеваний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6" y="928670"/>
            <a:ext cx="4041775" cy="639762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500" dirty="0" smtClean="0"/>
              <a:t>Факторы риска (по результатам анкетирования):</a:t>
            </a:r>
          </a:p>
          <a:p>
            <a:pPr algn="ctr"/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57200" y="1714488"/>
          <a:ext cx="4040188" cy="4857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3438" y="1857364"/>
          <a:ext cx="4041775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401080" cy="43971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Общая заболеваемость по группам населения (на 1000 населения)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5" y="785794"/>
          <a:ext cx="8501122" cy="1719500"/>
        </p:xfrm>
        <a:graphic>
          <a:graphicData uri="http://schemas.openxmlformats.org/drawingml/2006/table">
            <a:tbl>
              <a:tblPr/>
              <a:tblGrid>
                <a:gridCol w="2283536"/>
                <a:gridCol w="1340880"/>
                <a:gridCol w="1231648"/>
                <a:gridCol w="1206705"/>
                <a:gridCol w="1370122"/>
                <a:gridCol w="1068231"/>
              </a:tblGrid>
              <a:tr h="366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Классы болезней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 0-14 лет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Подростки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 15-17 лет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Arial"/>
                        </a:rPr>
                        <a:t>Дети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Arial"/>
                        </a:rPr>
                        <a:t>0-17 лет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Взрослые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6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 - Таркский район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914.2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1203.6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1872.3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1371.9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761.4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6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Районы области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1291.3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1546.1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1993.2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1881.5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1142.2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6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НСО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1590.1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2241.5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2031.7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2363.9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1439.7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714620"/>
          <a:ext cx="8429684" cy="1719500"/>
        </p:xfrm>
        <a:graphic>
          <a:graphicData uri="http://schemas.openxmlformats.org/drawingml/2006/table">
            <a:tbl>
              <a:tblPr/>
              <a:tblGrid>
                <a:gridCol w="2264347"/>
                <a:gridCol w="1329611"/>
                <a:gridCol w="1221298"/>
                <a:gridCol w="1536005"/>
                <a:gridCol w="1019169"/>
                <a:gridCol w="1059254"/>
              </a:tblGrid>
              <a:tr h="366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Классы болезней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2012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 0-14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Подростки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 15-17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latin typeface="Cambria"/>
                          <a:ea typeface="Calibri"/>
                          <a:cs typeface="Arial"/>
                        </a:rPr>
                        <a:t>Дети 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latin typeface="Cambria"/>
                          <a:ea typeface="Calibri"/>
                          <a:cs typeface="Arial"/>
                        </a:rPr>
                        <a:t>0-17 лет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Times New Roman"/>
                        </a:rPr>
                        <a:t>Взрослые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6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Усть  - Таркский район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935.6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1431.7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1716.6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1555.3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750.1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6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Районы области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1272.8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1467.2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1885.5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1778.8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1141.0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6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НСО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1491.7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2174.5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1928.6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2233.5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1343.9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4786322"/>
          <a:ext cx="8501122" cy="1719500"/>
        </p:xfrm>
        <a:graphic>
          <a:graphicData uri="http://schemas.openxmlformats.org/drawingml/2006/table">
            <a:tbl>
              <a:tblPr/>
              <a:tblGrid>
                <a:gridCol w="2283536"/>
                <a:gridCol w="1106936"/>
                <a:gridCol w="1434629"/>
                <a:gridCol w="1543860"/>
                <a:gridCol w="1069092"/>
                <a:gridCol w="1063069"/>
              </a:tblGrid>
              <a:tr h="366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Классы болезней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2013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 0-14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Подростки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 15-17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latin typeface="Cambria"/>
                          <a:ea typeface="Calibri"/>
                          <a:cs typeface="Arial"/>
                        </a:rPr>
                        <a:t>Дети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latin typeface="Cambria"/>
                          <a:ea typeface="Calibri"/>
                          <a:cs typeface="Arial"/>
                        </a:rPr>
                        <a:t>0-17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Times New Roman"/>
                        </a:rPr>
                        <a:t>Взрослые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Усть  - Таркский район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938.9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1420,9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1601,8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1451,7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790.6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6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Районы области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1273.7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1817,4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1924,0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1129.0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6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НСО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1544.9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2363,7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2067,8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26" marR="63526" marT="9251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1375.8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38945" name="Rectangle 1"/>
          <p:cNvSpPr>
            <a:spLocks noChangeArrowheads="1"/>
          </p:cNvSpPr>
          <p:nvPr/>
        </p:nvSpPr>
        <p:spPr bwMode="auto">
          <a:xfrm>
            <a:off x="0" y="-11324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357166"/>
            <a:ext cx="8115328" cy="368280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/>
              <a:t>Структура общей заболеваемости</a:t>
            </a: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71472" y="857232"/>
            <a:ext cx="4040188" cy="35719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1800" dirty="0" smtClean="0">
                <a:solidFill>
                  <a:srgbClr val="C00000"/>
                </a:solidFill>
              </a:rPr>
              <a:t> 2012 г. 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14876" y="857232"/>
            <a:ext cx="4041775" cy="35719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/>
            <a:r>
              <a:rPr lang="ru-RU" sz="8000" dirty="0" smtClean="0"/>
              <a:t>      2013 г.</a:t>
            </a:r>
          </a:p>
          <a:p>
            <a:r>
              <a:rPr lang="ru-RU" sz="1800" dirty="0" smtClean="0"/>
              <a:t> 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142844" y="1428750"/>
          <a:ext cx="4354544" cy="5072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645025" y="1500188"/>
          <a:ext cx="4213255" cy="4857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>ФЗ РФ №323-ФЗ ст. 33 </a:t>
            </a:r>
            <a:br>
              <a:rPr lang="ru-RU" sz="2800" b="1" i="1" dirty="0" smtClean="0"/>
            </a:br>
            <a:r>
              <a:rPr lang="ru-RU" sz="2800" b="1" i="1" dirty="0" smtClean="0"/>
              <a:t>«Об основах охраны здоровья граждан в Российской Федерации»,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i="1" dirty="0">
                <a:solidFill>
                  <a:srgbClr val="C00000"/>
                </a:solidFill>
              </a:rPr>
              <a:t>Реализация программных мероприятий по повышению доступности первичной медико-санитарной помощи в </a:t>
            </a:r>
            <a:r>
              <a:rPr lang="ru-RU" b="1" i="1" dirty="0" smtClean="0">
                <a:solidFill>
                  <a:srgbClr val="C00000"/>
                </a:solidFill>
              </a:rPr>
              <a:t>2012-2013 </a:t>
            </a:r>
            <a:r>
              <a:rPr lang="ru-RU" b="1" i="1" dirty="0">
                <a:solidFill>
                  <a:srgbClr val="C00000"/>
                </a:solidFill>
              </a:rPr>
              <a:t>г.г.</a:t>
            </a:r>
            <a:r>
              <a:rPr lang="ru-RU" b="1" i="1" cap="all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ГБУЗ НСО «Усть – Таркская  ЦРБ»</a:t>
            </a:r>
            <a:endParaRPr lang="ru-RU" dirty="0">
              <a:solidFill>
                <a:srgbClr val="C00000"/>
              </a:solidFill>
            </a:endParaRPr>
          </a:p>
          <a:p>
            <a:pPr algn="just"/>
            <a:r>
              <a:rPr lang="ru-RU" b="1" i="1" dirty="0" smtClean="0">
                <a:solidFill>
                  <a:srgbClr val="C00000"/>
                </a:solidFill>
              </a:rPr>
              <a:t>«</a:t>
            </a:r>
            <a:r>
              <a:rPr lang="ru-RU" b="1" i="1" dirty="0">
                <a:solidFill>
                  <a:srgbClr val="C00000"/>
                </a:solidFill>
              </a:rPr>
              <a:t>Первичная медико-санитарная помощь является основой системы оказания медицинской помощи и включает в себя мероприятия по профилактике, диагностике, лечению заболеваний и состояний, медицинской реабилитации, наблюдению за течением беременности, формированию здорового образа жизни и санитарно-гигиеническому просвещению населения» 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033546" cy="3817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Первичная  заболеваемость по группам населения (на 1000 населения) </a:t>
            </a:r>
            <a:endParaRPr lang="ru-RU" sz="1800" dirty="0">
              <a:solidFill>
                <a:srgbClr val="C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1142984"/>
          <a:ext cx="8715436" cy="1439084"/>
        </p:xfrm>
        <a:graphic>
          <a:graphicData uri="http://schemas.openxmlformats.org/drawingml/2006/table">
            <a:tbl>
              <a:tblPr/>
              <a:tblGrid>
                <a:gridCol w="2512558"/>
                <a:gridCol w="1203230"/>
                <a:gridCol w="1262698"/>
                <a:gridCol w="1237126"/>
                <a:gridCol w="1404663"/>
                <a:gridCol w="1095161"/>
              </a:tblGrid>
              <a:tr h="366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Классы болезней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0-14 лет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Подростки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15-17 лет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Дети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Arial"/>
                        </a:rPr>
                        <a:t>0-17 лет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Взрослые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 - Таркский район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491.7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1203.6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1309.5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1203.6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286.3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Районы области</a:t>
                      </a:r>
                      <a:endParaRPr lang="ru-RU" sz="16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668.5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1546.1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1284.1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1546.1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463.5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НСО</a:t>
                      </a:r>
                      <a:endParaRPr lang="ru-RU" sz="16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770.7</a:t>
                      </a:r>
                      <a:endParaRPr lang="ru-RU" sz="16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2241.5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1313.0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2241.5</a:t>
                      </a:r>
                    </a:p>
                  </a:txBody>
                  <a:tcPr marL="63526" marR="63526" marT="9251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543.1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2857496"/>
          <a:ext cx="8643998" cy="1439084"/>
        </p:xfrm>
        <a:graphic>
          <a:graphicData uri="http://schemas.openxmlformats.org/drawingml/2006/table">
            <a:tbl>
              <a:tblPr/>
              <a:tblGrid>
                <a:gridCol w="2321915"/>
                <a:gridCol w="1363415"/>
                <a:gridCol w="1252348"/>
                <a:gridCol w="1575056"/>
                <a:gridCol w="1045080"/>
                <a:gridCol w="1086184"/>
              </a:tblGrid>
              <a:tr h="366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Классы болезней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 0-14 лет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Подростки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 15-17 лет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Arial"/>
                        </a:rPr>
                        <a:t>Дети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Arial"/>
                        </a:rPr>
                        <a:t>0-17 лет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Взрослые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 - Таркский район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551.8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1431.7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1092.6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1431.7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304.0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Районы области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641.0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1467.2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1022.7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1467.2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443.0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НСО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725.3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2174.5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1221.3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2174.5</a:t>
                      </a: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499.9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4500570"/>
          <a:ext cx="8715436" cy="1439084"/>
        </p:xfrm>
        <a:graphic>
          <a:graphicData uri="http://schemas.openxmlformats.org/drawingml/2006/table">
            <a:tbl>
              <a:tblPr/>
              <a:tblGrid>
                <a:gridCol w="2341105"/>
                <a:gridCol w="1134841"/>
                <a:gridCol w="1470795"/>
                <a:gridCol w="1582781"/>
                <a:gridCol w="1096043"/>
                <a:gridCol w="1089871"/>
              </a:tblGrid>
              <a:tr h="366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Классы болезней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 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 0-14 лет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Подростки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 15-17 лет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Arial"/>
                        </a:rPr>
                        <a:t>Дети 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Arial"/>
                        </a:rPr>
                        <a:t>0-17 лет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Взрослые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 - Таркский район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557.3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1268,7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914,7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1208,6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369.0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Районы области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654.6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1520,5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1282,3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439.6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НСО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770.0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1962,4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1414,2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26" marR="63526" marT="9251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526.8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276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58259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Структура первичной заболеваемости  -   всего</a:t>
            </a: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0034" y="1000108"/>
            <a:ext cx="4040188" cy="285752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2012 г.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14876" y="1000108"/>
            <a:ext cx="4041775" cy="2857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2013 г.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28596" y="1357298"/>
          <a:ext cx="404018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645025" y="1428736"/>
          <a:ext cx="4141817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368280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C00000"/>
                </a:solidFill>
              </a:rPr>
              <a:t>Дермато – венерология</a:t>
            </a: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857232"/>
            <a:ext cx="857256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Ранговые места территорий Новосибирской области по первичной</a:t>
            </a:r>
            <a:r>
              <a:rPr lang="ru-RU" sz="1400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заболеваемости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заразными кожными болезнями</a:t>
            </a:r>
            <a:r>
              <a:rPr lang="ru-RU" sz="1400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за 2013 г. в сравнении с 2012 г.  (на 100 тыс. населения).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57158" y="1643050"/>
          <a:ext cx="8572561" cy="2456500"/>
        </p:xfrm>
        <a:graphic>
          <a:graphicData uri="http://schemas.openxmlformats.org/drawingml/2006/table">
            <a:tbl>
              <a:tblPr/>
              <a:tblGrid>
                <a:gridCol w="1538665"/>
                <a:gridCol w="1245586"/>
                <a:gridCol w="1099046"/>
                <a:gridCol w="1758474"/>
                <a:gridCol w="1245586"/>
                <a:gridCol w="1685204"/>
              </a:tblGrid>
              <a:tr h="20783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Территории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Сифилис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Территории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Трихомониаз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8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48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Усть - Таркский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8,2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-Таркский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287,7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200,2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 районам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49,9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40,3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Итого по районам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196,9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175,3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1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 области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44,8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38,3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Итого по области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333,3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291,2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944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Территории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Гонорея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Территории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Хламидиоз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33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6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Усть -Таркский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41,1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25,0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Усть -Таркский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16,7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1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 районам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32,0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21,4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Итого по районам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8,5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17,4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 области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32,9</a:t>
                      </a:r>
                      <a:endParaRPr lang="ru-RU" sz="14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22,4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3" marR="6633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Итого по области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36,3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46,0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28596" y="4286256"/>
          <a:ext cx="3786213" cy="1226820"/>
        </p:xfrm>
        <a:graphic>
          <a:graphicData uri="http://schemas.openxmlformats.org/drawingml/2006/table">
            <a:tbl>
              <a:tblPr/>
              <a:tblGrid>
                <a:gridCol w="2062129"/>
                <a:gridCol w="939740"/>
                <a:gridCol w="784344"/>
              </a:tblGrid>
              <a:tr h="1225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Территории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Чесотка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46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Усть- Таркский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90,4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58,4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52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 районам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39,7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27,2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19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Итого по области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47,8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30,6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357686" y="4286256"/>
          <a:ext cx="4500594" cy="1226820"/>
        </p:xfrm>
        <a:graphic>
          <a:graphicData uri="http://schemas.openxmlformats.org/drawingml/2006/table">
            <a:tbl>
              <a:tblPr/>
              <a:tblGrid>
                <a:gridCol w="2692110"/>
                <a:gridCol w="904242"/>
                <a:gridCol w="904242"/>
              </a:tblGrid>
              <a:tr h="1225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Территории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Дерматомикозы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2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Усть -Таркский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32,9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52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 районам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27,3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27,0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19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Итого по области</a:t>
                      </a:r>
                      <a:endParaRPr lang="ru-RU" sz="1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24,2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30,4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42844" y="5572140"/>
            <a:ext cx="8858312" cy="11695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Снижение заболеваемости  гонореей, чесоткой, трихомониазом, дерматомикозами. Рост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заболевемости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сифилисом.Оптимизация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работы дерматовенерологической службы – внедрение новых организационных технологий, таких как многоуровневая этапная система оказания дерматовенерологической помощи населению от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ФАПов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до КВУ.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Проведение профилактических и периодических медицинских осмотров на ИППП и заразные кожные заболевания в КВУ.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439718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АМБУЛАТОРНАЯ ПОМОЩЬ НА ФАП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57289" y="6143644"/>
          <a:ext cx="6572296" cy="490728"/>
        </p:xfrm>
        <a:graphic>
          <a:graphicData uri="http://schemas.openxmlformats.org/drawingml/2006/table">
            <a:tbl>
              <a:tblPr/>
              <a:tblGrid>
                <a:gridCol w="2066184"/>
                <a:gridCol w="2253056"/>
                <a:gridCol w="2253056"/>
              </a:tblGrid>
              <a:tr h="32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2010 год 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2012 год   </a:t>
                      </a:r>
                      <a:endParaRPr lang="ru-RU" sz="14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2013год   </a:t>
                      </a:r>
                      <a:endParaRPr lang="ru-RU" sz="14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Выездов</a:t>
                      </a:r>
                      <a:r>
                        <a:rPr lang="ru-RU" sz="140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4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Выездов - 58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 CYR"/>
                          <a:ea typeface="Calibri"/>
                          <a:cs typeface="Times New Roman"/>
                        </a:rPr>
                        <a:t>выездов  - 84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928670"/>
            <a:ext cx="8786874" cy="50475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фельдшерско-акушерском пункте организован амбулаторный прием первично или повторно обратившихся пациентов за 2013 год принято 35113 человек;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посещение пациентов на дому по вызову – 1973;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проведение для пациентов образовательных программ (Школ здоровья) по артериальной гипертензии, бронхиальной астме, сахарному диабету, ишемической болезни сердца, планированию семьи и грудному вскармливанию детей первого года жизни и др. – 1583;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проведена вакцинация  согласно Национального календаря профилактических  прививок, Календаря прививок по эпидемическим показаниям и дополнительной иммунизации населения по приоритетному национальному проекту «Здоровье» - 5548;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выполнено  процедур для лечения больных в пределах компетенции фельдшера и медицинской сестры, по рекомендации лечащих врачей – 1791; - сделано патронажей к детям в первый год жизни – 3579;  - направленно на срочную госпитализацию пациентов медицинскими работниками ФАП  – 102;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Выездная работа на ФАП и ВА за 2013г.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Большая работа была проведена выездными консультационными  бригады специалистов Усть - Таркской ЦРБ,  которая состоит из врачей: акушера-гинеколога, стоматолога,  участкового   педиатра, детского фтизиатра,  терапевта, врача УЗД, медицинской сестры функциональной диагностики, лаборанта по заранее утвержденному плану.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Проведено 84 выезда на фельдшерско – акушерские пункты.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Принято пациентов: 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врачами терапевтами – 1157 человек;    - врачами педиатрами – 328 детей;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врачами гинекологами – 108 человек;    - врачами стоматологами – 88 человек;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врачом детским фтизиатром – 112 детей;   - врачом УЗИ – 242 человека;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взято анализов – 471;       - записано ЭКГ – 398.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43971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b="1" dirty="0" smtClean="0"/>
              <a:t>ОТЧЕТ по работе  онкологической службы за 2013год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1" y="1214422"/>
          <a:ext cx="8715436" cy="1450232"/>
        </p:xfrm>
        <a:graphic>
          <a:graphicData uri="http://schemas.openxmlformats.org/drawingml/2006/table">
            <a:tbl>
              <a:tblPr/>
              <a:tblGrid>
                <a:gridCol w="4473410"/>
                <a:gridCol w="1156916"/>
                <a:gridCol w="1079788"/>
                <a:gridCol w="1162225"/>
                <a:gridCol w="843097"/>
              </a:tblGrid>
              <a:tr h="37062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Классы болезней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Общая 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заболеваемость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Первичная заболеваемость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Злокачественные новообразования (всего)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1594,9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1684,6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287,7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400,3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НСО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423,8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8" marR="67318" marT="935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428,0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8596" y="785794"/>
            <a:ext cx="8286808" cy="3077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Заболеваемость онкология, (на 100 000 населения)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16" y="2857496"/>
          <a:ext cx="8572563" cy="1261872"/>
        </p:xfrm>
        <a:graphic>
          <a:graphicData uri="http://schemas.openxmlformats.org/drawingml/2006/table">
            <a:tbl>
              <a:tblPr/>
              <a:tblGrid>
                <a:gridCol w="3164250"/>
                <a:gridCol w="1849698"/>
                <a:gridCol w="1742481"/>
                <a:gridCol w="1816134"/>
              </a:tblGrid>
              <a:tr h="158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2060"/>
                        </a:solidFill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 год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 год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2013год 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3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Состоит на «Д» учете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189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194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202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3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Из них:  -Впервые выявленные 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44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35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46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4714884"/>
          <a:ext cx="8286810" cy="1121664"/>
        </p:xfrm>
        <a:graphic>
          <a:graphicData uri="http://schemas.openxmlformats.org/drawingml/2006/table">
            <a:tbl>
              <a:tblPr/>
              <a:tblGrid>
                <a:gridCol w="2970165"/>
                <a:gridCol w="1063329"/>
                <a:gridCol w="1063329"/>
                <a:gridCol w="1063329"/>
                <a:gridCol w="1063329"/>
                <a:gridCol w="106332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Усть-Таркский район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205.3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247.1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235.6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164.4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100.0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209.2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204.3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221.9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183.9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174.7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225.14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221.3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222.3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203.9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192.3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85720" y="4286256"/>
            <a:ext cx="8501122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mbria" pitchFamily="18" charset="0"/>
                <a:ea typeface="Times New Roman" pitchFamily="18" charset="0"/>
                <a:cs typeface="Arial" pitchFamily="34" charset="0"/>
              </a:rPr>
              <a:t>Смертность населения области от злокачественных новообразований (на 1000 населения)*</a:t>
            </a:r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43971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/>
              <a:t>Показатели онкологической службы</a:t>
            </a:r>
            <a:endParaRPr lang="ru-RU" sz="18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1357298"/>
          <a:ext cx="8143929" cy="1121664"/>
        </p:xfrm>
        <a:graphic>
          <a:graphicData uri="http://schemas.openxmlformats.org/drawingml/2006/table">
            <a:tbl>
              <a:tblPr/>
              <a:tblGrid>
                <a:gridCol w="2879654"/>
                <a:gridCol w="1052855"/>
                <a:gridCol w="1052855"/>
                <a:gridCol w="1052855"/>
                <a:gridCol w="1052855"/>
                <a:gridCol w="1052855"/>
              </a:tblGrid>
              <a:tr h="243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Усть-Таркский район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34.0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38.5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20.0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34.3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22.9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28.2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27.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24.9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23.1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25.7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23.9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23.6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22.7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21.6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25.3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3071810"/>
          <a:ext cx="8072496" cy="1121664"/>
        </p:xfrm>
        <a:graphic>
          <a:graphicData uri="http://schemas.openxmlformats.org/drawingml/2006/table">
            <a:tbl>
              <a:tblPr/>
              <a:tblGrid>
                <a:gridCol w="2893351"/>
                <a:gridCol w="1035829"/>
                <a:gridCol w="1035829"/>
                <a:gridCol w="1035829"/>
                <a:gridCol w="1035829"/>
                <a:gridCol w="1035829"/>
              </a:tblGrid>
              <a:tr h="411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Усть-Таркский район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34.2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52,0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56.4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33.3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23.5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36.8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33.8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30.7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26.1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25.7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31.5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30.2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29.5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26.7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Cambria"/>
                          <a:ea typeface="Calibri"/>
                          <a:cs typeface="Times New Roman"/>
                        </a:rPr>
                        <a:t>25.3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4714884"/>
          <a:ext cx="8001056" cy="1121664"/>
        </p:xfrm>
        <a:graphic>
          <a:graphicData uri="http://schemas.openxmlformats.org/drawingml/2006/table">
            <a:tbl>
              <a:tblPr/>
              <a:tblGrid>
                <a:gridCol w="2867746"/>
                <a:gridCol w="1026662"/>
                <a:gridCol w="1026662"/>
                <a:gridCol w="1026662"/>
                <a:gridCol w="1026662"/>
                <a:gridCol w="102666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Усть-Таркский район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38.5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41.2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50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52.5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45.2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44.8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48.1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48.1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44.2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44.4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44.7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46.4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51.3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55329" name="Rectangle 1"/>
          <p:cNvSpPr>
            <a:spLocks noChangeArrowheads="1"/>
          </p:cNvSpPr>
          <p:nvPr/>
        </p:nvSpPr>
        <p:spPr bwMode="auto">
          <a:xfrm>
            <a:off x="0" y="-9927"/>
            <a:ext cx="110799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928670"/>
            <a:ext cx="8143932" cy="3077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 bmk="_Toc365448151">
                <a:latin typeface="Cambria" pitchFamily="18" charset="0"/>
                <a:ea typeface="Calibri" pitchFamily="34" charset="0"/>
                <a:cs typeface="Times New Roman" pitchFamily="18" charset="0"/>
              </a:rPr>
              <a:t>Запущенность злокачественных новообразований  (IV стадия) (%)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4286256"/>
            <a:ext cx="7786742" cy="3077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Cambria" pitchFamily="18" charset="0"/>
                <a:ea typeface="Times New Roman" pitchFamily="18" charset="0"/>
                <a:cs typeface="Arial" pitchFamily="34" charset="0"/>
              </a:rPr>
              <a:t>5-ти летняя выживаемость (%)*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2571744"/>
            <a:ext cx="792961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Одногодичная летальность (%)*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1"/>
          <p:cNvSpPr>
            <a:spLocks noChangeArrowheads="1"/>
          </p:cNvSpPr>
          <p:nvPr/>
        </p:nvSpPr>
        <p:spPr bwMode="auto">
          <a:xfrm>
            <a:off x="1259632" y="188640"/>
            <a:ext cx="7056784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/>
              <a:t>Фтизиатрическая служба 2013 год</a:t>
            </a:r>
            <a:endParaRPr lang="ru-RU" dirty="0"/>
          </a:p>
        </p:txBody>
      </p:sp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1331640" y="692696"/>
            <a:ext cx="7020272" cy="30777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аболеваемость туберкулезом на 100 тыс. населения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9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83568" y="1124744"/>
          <a:ext cx="7704855" cy="841248"/>
        </p:xfrm>
        <a:graphic>
          <a:graphicData uri="http://schemas.openxmlformats.org/drawingml/2006/table">
            <a:tbl>
              <a:tblPr/>
              <a:tblGrid>
                <a:gridCol w="3290130"/>
                <a:gridCol w="882945"/>
                <a:gridCol w="882945"/>
                <a:gridCol w="882945"/>
                <a:gridCol w="882945"/>
                <a:gridCol w="882945"/>
              </a:tblGrid>
              <a:tr h="186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/>
                          <a:ea typeface="Calibri"/>
                          <a:cs typeface="Times New Roman"/>
                        </a:rPr>
                        <a:t>Усть -</a:t>
                      </a: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Таркский район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281.4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239.4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243.8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312.4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241.8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318.0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Times New Roman"/>
                        </a:rPr>
                        <a:t>309.7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309.5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307.9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Calibri"/>
                          <a:cs typeface="Times New Roman"/>
                        </a:rPr>
                        <a:t>287.9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55576" y="2348880"/>
          <a:ext cx="7632847" cy="841248"/>
        </p:xfrm>
        <a:graphic>
          <a:graphicData uri="http://schemas.openxmlformats.org/drawingml/2006/table">
            <a:tbl>
              <a:tblPr/>
              <a:tblGrid>
                <a:gridCol w="3259382"/>
                <a:gridCol w="874693"/>
                <a:gridCol w="874693"/>
                <a:gridCol w="874693"/>
                <a:gridCol w="874693"/>
                <a:gridCol w="874693"/>
              </a:tblGrid>
              <a:tr h="186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/>
                          <a:ea typeface="Calibri"/>
                          <a:cs typeface="Times New Roman"/>
                        </a:rPr>
                        <a:t>Усть -</a:t>
                      </a: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Таркский район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136.9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61.8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97.5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123.3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66.7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125.9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126.4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131.8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125.3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106.4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1" marR="66401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83568" y="1988840"/>
            <a:ext cx="7704856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mbria" pitchFamily="18" charset="0"/>
                <a:ea typeface="Times New Roman" pitchFamily="18" charset="0"/>
                <a:cs typeface="Arial" pitchFamily="34" charset="0"/>
              </a:rPr>
              <a:t>Первичная заболеваемость туберкулезом   (на 100 000 населения)</a:t>
            </a:r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39552" y="3356992"/>
          <a:ext cx="7992888" cy="3096344"/>
        </p:xfrm>
        <a:graphic>
          <a:graphicData uri="http://schemas.openxmlformats.org/drawingml/2006/table">
            <a:tbl>
              <a:tblPr/>
              <a:tblGrid>
                <a:gridCol w="3888432"/>
                <a:gridCol w="4104456"/>
              </a:tblGrid>
              <a:tr h="3096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4499992" y="3501008"/>
          <a:ext cx="388843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611560" y="3429000"/>
          <a:ext cx="3672408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83339"/>
            <a:ext cx="821848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/>
              <a:t>Фтизиатрическая служба 2013 год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4" y="1340768"/>
          <a:ext cx="8064893" cy="841248"/>
        </p:xfrm>
        <a:graphic>
          <a:graphicData uri="http://schemas.openxmlformats.org/drawingml/2006/table">
            <a:tbl>
              <a:tblPr/>
              <a:tblGrid>
                <a:gridCol w="2890628"/>
                <a:gridCol w="1034853"/>
                <a:gridCol w="1034853"/>
                <a:gridCol w="1034853"/>
                <a:gridCol w="1034853"/>
                <a:gridCol w="103485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2013*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- Таркский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район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22.2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27.3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27.3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12.5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12.4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10.7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10.9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8.5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8.6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764704"/>
            <a:ext cx="8208912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Удельный вес запущенных случаев (%)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* предварительные данные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11558" y="2852936"/>
          <a:ext cx="8064900" cy="1121664"/>
        </p:xfrm>
        <a:graphic>
          <a:graphicData uri="http://schemas.openxmlformats.org/drawingml/2006/table">
            <a:tbl>
              <a:tblPr/>
              <a:tblGrid>
                <a:gridCol w="2922230"/>
                <a:gridCol w="1028534"/>
                <a:gridCol w="1028534"/>
                <a:gridCol w="1028534"/>
                <a:gridCol w="1028534"/>
                <a:gridCol w="102853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2013*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- Таркский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район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68.4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69.8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72.2</a:t>
                      </a:r>
                      <a:endParaRPr lang="ru-RU" sz="160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68.5</a:t>
                      </a:r>
                      <a:endParaRPr lang="ru-RU" sz="16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70.4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63.7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68.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64.3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67.8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62,4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en-US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67.0</a:t>
                      </a:r>
                      <a:endParaRPr lang="ru-RU" sz="1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en-US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66.3</a:t>
                      </a:r>
                      <a:endParaRPr lang="ru-RU" sz="1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62.9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67.1</a:t>
                      </a:r>
                      <a:endParaRPr lang="ru-RU" sz="1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66.3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83568" y="2204864"/>
            <a:ext cx="799288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Охват рентген - флюорографическими обсле</a:t>
            </a:r>
            <a:r>
              <a:rPr lang="ru-RU" sz="1400" b="1" dirty="0" smtClean="0">
                <a:latin typeface="Cambria" pitchFamily="18" charset="0"/>
                <a:ea typeface="Times New Roman" pitchFamily="18" charset="0"/>
                <a:cs typeface="Arial" pitchFamily="34" charset="0"/>
              </a:rPr>
              <a:t>дованиями (%)</a:t>
            </a:r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(население старше 15 лет)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67543" y="4365104"/>
          <a:ext cx="8136905" cy="841248"/>
        </p:xfrm>
        <a:graphic>
          <a:graphicData uri="http://schemas.openxmlformats.org/drawingml/2006/table">
            <a:tbl>
              <a:tblPr/>
              <a:tblGrid>
                <a:gridCol w="2850140"/>
                <a:gridCol w="1057353"/>
                <a:gridCol w="1057353"/>
                <a:gridCol w="1057353"/>
                <a:gridCol w="1057353"/>
                <a:gridCol w="1057353"/>
              </a:tblGrid>
              <a:tr h="167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2013*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/>
                          <a:ea typeface="Calibri"/>
                          <a:cs typeface="Times New Roman"/>
                        </a:rPr>
                        <a:t>Усть - Таркский </a:t>
                      </a: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район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100.0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96.2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95.3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78.8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97.2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Times New Roman"/>
                        </a:rPr>
                        <a:t>97.0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Times New Roman"/>
                        </a:rPr>
                        <a:t>94.7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/>
                          <a:ea typeface="Calibri"/>
                          <a:cs typeface="Times New Roman"/>
                        </a:rPr>
                        <a:t>89.5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Cambria"/>
                          <a:ea typeface="Times New Roman"/>
                          <a:cs typeface="Times New Roman"/>
                        </a:rPr>
                        <a:t>98.1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39552" y="5733256"/>
          <a:ext cx="7992886" cy="841248"/>
        </p:xfrm>
        <a:graphic>
          <a:graphicData uri="http://schemas.openxmlformats.org/drawingml/2006/table">
            <a:tbl>
              <a:tblPr/>
              <a:tblGrid>
                <a:gridCol w="3229831"/>
                <a:gridCol w="952611"/>
                <a:gridCol w="952611"/>
                <a:gridCol w="952611"/>
                <a:gridCol w="952611"/>
                <a:gridCol w="952611"/>
              </a:tblGrid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2009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2013*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Усть - Таркский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район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20.0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12.5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28.6</a:t>
                      </a:r>
                      <a:endParaRPr lang="ru-RU" sz="16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30.8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66.7</a:t>
                      </a:r>
                      <a:endParaRPr lang="ru-RU" sz="16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Всего по районам области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35.6</a:t>
                      </a:r>
                      <a:endParaRPr lang="ru-RU" sz="16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36.8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35.3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Calibri"/>
                          <a:cs typeface="Times New Roman"/>
                        </a:rPr>
                        <a:t>33.6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6.9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611560" y="4005064"/>
            <a:ext cx="799288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Охват туберкулиновыми пробами (%) (дети 0-14 лет)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5229200"/>
            <a:ext cx="7920880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                        </a:t>
            </a:r>
            <a:r>
              <a:rPr lang="ru-RU" sz="1400" b="1" dirty="0" err="1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Абациллирование</a:t>
            </a:r>
            <a:r>
              <a:rPr lang="ru-RU" sz="1400" b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контингентов (%)</a:t>
            </a:r>
            <a:r>
              <a:rPr lang="ru-RU" sz="1400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*                            </a:t>
            </a:r>
            <a:r>
              <a:rPr lang="ru-RU" sz="1200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предварительные данные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582594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>
                <a:solidFill>
                  <a:srgbClr val="002060"/>
                </a:solidFill>
              </a:rPr>
              <a:t>Лекарственное обеспечение за 2013 год.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4" y="1714488"/>
          <a:ext cx="8286809" cy="1428123"/>
        </p:xfrm>
        <a:graphic>
          <a:graphicData uri="http://schemas.openxmlformats.org/drawingml/2006/table">
            <a:tbl>
              <a:tblPr/>
              <a:tblGrid>
                <a:gridCol w="4023413"/>
                <a:gridCol w="1596715"/>
                <a:gridCol w="1468494"/>
                <a:gridCol w="119818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2011год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2012год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По федеральной  льготе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1000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1000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1012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0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По  областной льготе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808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808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814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По высокозатратным нозологиям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8359">
                <a:tc>
                  <a:txBody>
                    <a:bodyPr/>
                    <a:lstStyle/>
                    <a:p>
                      <a:pPr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                                             Всего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1811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1816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1834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4000504"/>
          <a:ext cx="8429684" cy="890016"/>
        </p:xfrm>
        <a:graphic>
          <a:graphicData uri="http://schemas.openxmlformats.org/drawingml/2006/table">
            <a:tbl>
              <a:tblPr/>
              <a:tblGrid>
                <a:gridCol w="3410274"/>
                <a:gridCol w="1627631"/>
                <a:gridCol w="1702495"/>
                <a:gridCol w="1689284"/>
              </a:tblGrid>
              <a:tr h="59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2011 год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2012 год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9390">
                <a:tc>
                  <a:txBody>
                    <a:bodyPr/>
                    <a:lstStyle/>
                    <a:p>
                      <a:pPr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По федеральной  льготе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632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615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626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9055">
                <a:tc>
                  <a:txBody>
                    <a:bodyPr/>
                    <a:lstStyle/>
                    <a:p>
                      <a:pPr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По  областной льготе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339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336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203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9390">
                <a:tc>
                  <a:txBody>
                    <a:bodyPr/>
                    <a:lstStyle/>
                    <a:p>
                      <a:pPr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                                               Всего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971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951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829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5429264"/>
          <a:ext cx="8429683" cy="1449705"/>
        </p:xfrm>
        <a:graphic>
          <a:graphicData uri="http://schemas.openxmlformats.org/drawingml/2006/table">
            <a:tbl>
              <a:tblPr/>
              <a:tblGrid>
                <a:gridCol w="3490423"/>
                <a:gridCol w="1605612"/>
                <a:gridCol w="1678714"/>
                <a:gridCol w="1654934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69595" algn="l"/>
                        </a:tabLs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2011год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69595" algn="l"/>
                        </a:tabLs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2012год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69595" algn="l"/>
                        </a:tabLs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2013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4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По федеральной  льготе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368</a:t>
                      </a: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382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386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4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По  областной льготе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469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472 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611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4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По высокозатратной нозологией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 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4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всего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840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862</a:t>
                      </a:r>
                      <a:endParaRPr lang="ru-RU" sz="16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1005</a:t>
                      </a:r>
                      <a:endParaRPr lang="ru-RU" sz="16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57158" y="3286124"/>
            <a:ext cx="8358246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Cambria" pitchFamily="18" charset="0"/>
                <a:ea typeface="Calibri" pitchFamily="34" charset="0"/>
                <a:cs typeface="Calibri" pitchFamily="34" charset="0"/>
              </a:rPr>
              <a:t>Контингент населения, отказавшийся от льготного лекарственного обеспечения на 2013 год 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000108"/>
            <a:ext cx="8358246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Контингент населения, подлежащий льготному лекарственному обеспечению 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 по Усть - </a:t>
            </a:r>
            <a:r>
              <a:rPr lang="ru-RU" sz="1600" b="1" dirty="0" err="1" smtClean="0">
                <a:solidFill>
                  <a:srgbClr val="002060"/>
                </a:solidFill>
              </a:rPr>
              <a:t>Таркскому</a:t>
            </a:r>
            <a:r>
              <a:rPr lang="ru-RU" sz="1600" b="1" dirty="0" smtClean="0">
                <a:solidFill>
                  <a:srgbClr val="002060"/>
                </a:solidFill>
              </a:rPr>
              <a:t> району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5000636"/>
            <a:ext cx="828680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</a:tabLs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Общее количество лиц, имеющих право на набор социальных услуг</a:t>
            </a:r>
            <a:endParaRPr lang="ru-RU" sz="1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descr="Пергамент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569325" cy="1152525"/>
          </a:xfrm>
          <a:solidFill>
            <a:schemeClr val="accent4">
              <a:lumMod val="10000"/>
              <a:lumOff val="9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Число больных, направленных на дорогостоящие виды лечения в федеральные медицинские учреждения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850" y="1557339"/>
          <a:ext cx="8640960" cy="4784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0"/>
              </a:tblGrid>
              <a:tr h="8836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2010 год   -Всего  - 6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Кардиодиспансер</a:t>
                      </a: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 – 1,     НИИ ПК – 1, </a:t>
                      </a:r>
                      <a:r>
                        <a:rPr lang="ru-RU" sz="18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Calibri"/>
                        </a:rPr>
                        <a:t>НИИ ТО -  2              МНТК – 2</a:t>
                      </a:r>
                      <a:r>
                        <a:rPr lang="ru-RU" sz="1800" dirty="0">
                          <a:solidFill>
                            <a:srgbClr val="7030A0"/>
                          </a:solidFill>
                          <a:latin typeface="Cambria"/>
                          <a:ea typeface="Times New Roman"/>
                          <a:cs typeface="Arial"/>
                        </a:rPr>
                        <a:t>                         </a:t>
                      </a:r>
                      <a:endParaRPr lang="ru-RU" sz="18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423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Calibri"/>
                        </a:rPr>
                        <a:t>2011 год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Calibri"/>
                        </a:rPr>
                        <a:t>НИИ ТО – 1   НИИ ПК  - 9       ЦИТО  - 1   Всего - 11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74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2012 год   -   Всего - 9</a:t>
                      </a:r>
                      <a:endParaRPr lang="ru-RU" sz="18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НИИ ТО – 4                      НИИ ПК  - 3   </a:t>
                      </a:r>
                      <a:r>
                        <a:rPr lang="ru-RU" sz="18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"/>
                          <a:ea typeface="Times New Roman"/>
                          <a:cs typeface="Arial"/>
                        </a:rPr>
                        <a:t>   </a:t>
                      </a:r>
                      <a:r>
                        <a:rPr lang="ru-RU" sz="1800" b="1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ОКБ – 1           </a:t>
                      </a:r>
                      <a:r>
                        <a:rPr lang="ru-RU" sz="1800" b="1" kern="120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СанПетербург</a:t>
                      </a:r>
                      <a:r>
                        <a:rPr lang="ru-RU" sz="18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– 1</a:t>
                      </a:r>
                      <a:r>
                        <a:rPr lang="ru-RU" sz="18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"/>
                          <a:ea typeface="Times New Roman"/>
                          <a:cs typeface="Arial"/>
                        </a:rPr>
                        <a:t>     </a:t>
                      </a:r>
                      <a:endParaRPr lang="ru-RU" sz="18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47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2013  --   ВСЕГО - 21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lvl="2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НИИТО – 3,   НИИИПК – 5,  ОКБ – 3, </a:t>
                      </a:r>
                      <a:endParaRPr lang="ru-RU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"/>
                        <a:ea typeface="Times New Roman"/>
                        <a:cs typeface="Calibri"/>
                      </a:endParaRPr>
                    </a:p>
                    <a:p>
                      <a:pPr lvl="2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ФГБУ «Центр нейрохирургии г. Новосибирск – 5,      </a:t>
                      </a:r>
                      <a:endParaRPr lang="ru-RU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"/>
                        <a:ea typeface="Times New Roman"/>
                        <a:cs typeface="Calibri"/>
                      </a:endParaRPr>
                    </a:p>
                    <a:p>
                      <a:pPr lvl="2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  </a:t>
                      </a: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ФГБУ «ННИИ ТУБЕРКУЛЕЗА» - 2,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lvl="2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Российская детская больница г. Москва -2   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lvl="2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ФГБУ Федеральный центр ТО и </a:t>
                      </a:r>
                      <a:r>
                        <a:rPr lang="ru-RU" sz="1800" b="1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эндопротезирования</a:t>
                      </a:r>
                      <a:r>
                        <a:rPr lang="ru-RU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Calibri"/>
                        </a:rPr>
                        <a:t> г. Барнаул – 1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357290" y="177029"/>
            <a:ext cx="6715172" cy="30777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Маршрутизация пациентов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-1" y="1196752"/>
          <a:ext cx="9001157" cy="5463762"/>
        </p:xfrm>
        <a:graphic>
          <a:graphicData uri="http://schemas.openxmlformats.org/drawingml/2006/table">
            <a:tbl>
              <a:tblPr/>
              <a:tblGrid>
                <a:gridCol w="1259633"/>
                <a:gridCol w="3096344"/>
                <a:gridCol w="4645180"/>
              </a:tblGrid>
              <a:tr h="288032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03" marR="502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03" marR="502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Уточняющая диагностика в  объёме  ЦРБ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Своевременная госпитализация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 в стационары ЦРБ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Направление в  областные учреждения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 здравоохранения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Диспансерное наблюдение </a:t>
                      </a:r>
                      <a:r>
                        <a:rPr lang="ru-RU" sz="1200" b="1" i="1" dirty="0" smtClean="0">
                          <a:latin typeface="Arial"/>
                          <a:ea typeface="Calibri"/>
                          <a:cs typeface="Times New Roman"/>
                        </a:rPr>
                        <a:t>пациентов </a:t>
                      </a: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по группам учета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Непрерывное обучение кадров сельского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 здравоохранения (ежемесячные районные, межрайонные, тематические  конференции  по плану МЗ НСО)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Проведение «школ здоровья»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Подворные обходы, вакцинация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Контроль качества  оказания медицинской помощи населению района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03" marR="502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283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03" marR="502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Первичная диагностика, анализ данных диагностики и  своевременное направление </a:t>
                      </a:r>
                      <a:r>
                        <a:rPr lang="ru-RU" sz="1200" b="1" i="1" baseline="0" dirty="0" smtClean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i="1" dirty="0" smtClean="0">
                          <a:latin typeface="Arial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ЦРБ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Формирование диспансерных групп учета  </a:t>
                      </a:r>
                      <a:endParaRPr lang="ru-RU" sz="1200" b="1" i="1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Arial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1200" b="0" i="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i="1" dirty="0" smtClean="0">
                          <a:latin typeface="Arial"/>
                          <a:ea typeface="Calibri"/>
                          <a:cs typeface="Times New Roman"/>
                        </a:rPr>
                        <a:t>осуществление </a:t>
                      </a: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наблюдения за пациентами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Подворные обходы, вакцинация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Пропаганда ЗОЖ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03" marR="502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2996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03" marR="502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Первичный осмотр  пациентов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Взаимодействие  с  </a:t>
                      </a:r>
                      <a:r>
                        <a:rPr lang="ru-RU" sz="1200" b="1" i="1" dirty="0" smtClean="0">
                          <a:latin typeface="Arial"/>
                          <a:ea typeface="Calibri"/>
                          <a:cs typeface="Times New Roman"/>
                        </a:rPr>
                        <a:t>ВА, </a:t>
                      </a: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ЦРБ и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направление на диагностику 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Выполнение врачебных назначений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Подворные обходы, </a:t>
                      </a:r>
                      <a:r>
                        <a:rPr lang="ru-RU" sz="1200" b="1" i="1" dirty="0" smtClean="0">
                          <a:latin typeface="Arial"/>
                          <a:ea typeface="Calibri"/>
                          <a:cs typeface="Times New Roman"/>
                        </a:rPr>
                        <a:t>вакцинация, Пропаганда </a:t>
                      </a:r>
                      <a:r>
                        <a:rPr lang="ru-RU" sz="1200" b="1" i="1" dirty="0">
                          <a:latin typeface="Arial"/>
                          <a:ea typeface="Calibri"/>
                          <a:cs typeface="Times New Roman"/>
                        </a:rPr>
                        <a:t>ЗОЖ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03" marR="502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sp>
        <p:nvSpPr>
          <p:cNvPr id="21" name="AutoShape 5"/>
          <p:cNvSpPr>
            <a:spLocks noChangeArrowheads="1"/>
          </p:cNvSpPr>
          <p:nvPr/>
        </p:nvSpPr>
        <p:spPr bwMode="auto">
          <a:xfrm rot="16200000">
            <a:off x="-1710175" y="3604175"/>
            <a:ext cx="4643470" cy="864096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latin typeface="Georgia" pitchFamily="18" charset="0"/>
              </a:rPr>
              <a:t>Первичная</a:t>
            </a:r>
          </a:p>
          <a:p>
            <a:pPr algn="ctr"/>
            <a:r>
              <a:rPr lang="ru-RU" sz="2000" b="1" dirty="0">
                <a:latin typeface="Georgia" pitchFamily="18" charset="0"/>
              </a:rPr>
              <a:t> медико-санитарная</a:t>
            </a:r>
          </a:p>
          <a:p>
            <a:pPr algn="ctr"/>
            <a:r>
              <a:rPr lang="ru-RU" sz="2000" b="1" dirty="0">
                <a:latin typeface="Georgia" pitchFamily="18" charset="0"/>
              </a:rPr>
              <a:t> помощь</a:t>
            </a:r>
          </a:p>
        </p:txBody>
      </p:sp>
      <p:sp>
        <p:nvSpPr>
          <p:cNvPr id="10272" name="AutoShape 32"/>
          <p:cNvSpPr>
            <a:spLocks noChangeArrowheads="1"/>
          </p:cNvSpPr>
          <p:nvPr/>
        </p:nvSpPr>
        <p:spPr bwMode="auto">
          <a:xfrm>
            <a:off x="4355976" y="571480"/>
            <a:ext cx="3930800" cy="481256"/>
          </a:xfrm>
          <a:prstGeom prst="roundRect">
            <a:avLst>
              <a:gd name="adj" fmla="val 16667"/>
            </a:avLst>
          </a:prstGeom>
          <a:solidFill>
            <a:srgbClr val="EAF1D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Областные учреждения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Здравоохранения ОКБ, ООД, ОДЦ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1" name="AutoShape 31"/>
          <p:cNvSpPr>
            <a:spLocks noChangeArrowheads="1"/>
          </p:cNvSpPr>
          <p:nvPr/>
        </p:nvSpPr>
        <p:spPr bwMode="auto">
          <a:xfrm>
            <a:off x="1428728" y="642918"/>
            <a:ext cx="2552700" cy="485775"/>
          </a:xfrm>
          <a:prstGeom prst="roundRect">
            <a:avLst>
              <a:gd name="adj" fmla="val 16667"/>
            </a:avLst>
          </a:prstGeom>
          <a:solidFill>
            <a:srgbClr val="DAEEF3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Федеральные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учреждения здравоохранения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1475656" y="4221088"/>
            <a:ext cx="2786082" cy="942374"/>
          </a:xfrm>
          <a:prstGeom prst="rect">
            <a:avLst/>
          </a:prstGeom>
          <a:solidFill>
            <a:srgbClr val="DBE5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ВА, УБ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Зав. ВА, участковые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врачи-терапевты,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0" name="AutoShape 30"/>
          <p:cNvSpPr>
            <a:spLocks noChangeShapeType="1"/>
          </p:cNvSpPr>
          <p:nvPr/>
        </p:nvSpPr>
        <p:spPr bwMode="auto">
          <a:xfrm flipH="1" flipV="1">
            <a:off x="3286116" y="1142984"/>
            <a:ext cx="214314" cy="85725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9" name="AutoShape 29"/>
          <p:cNvSpPr>
            <a:spLocks noChangeShapeType="1"/>
          </p:cNvSpPr>
          <p:nvPr/>
        </p:nvSpPr>
        <p:spPr bwMode="auto">
          <a:xfrm flipV="1">
            <a:off x="4139952" y="1052735"/>
            <a:ext cx="216024" cy="93878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3" name="AutoShape 23"/>
          <p:cNvSpPr>
            <a:spLocks noChangeArrowheads="1"/>
          </p:cNvSpPr>
          <p:nvPr/>
        </p:nvSpPr>
        <p:spPr bwMode="auto">
          <a:xfrm>
            <a:off x="1331640" y="1916832"/>
            <a:ext cx="2858090" cy="1356752"/>
          </a:xfrm>
          <a:prstGeom prst="roundRect">
            <a:avLst>
              <a:gd name="adj" fmla="val 16667"/>
            </a:avLst>
          </a:prstGeom>
          <a:solidFill>
            <a:srgbClr val="DAEEF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Усть – Таркская  ЦРБ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участковые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врачи-терапевты, педиатры,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0" name="AutoShape 20"/>
          <p:cNvSpPr>
            <a:spLocks noChangeArrowheads="1"/>
          </p:cNvSpPr>
          <p:nvPr/>
        </p:nvSpPr>
        <p:spPr bwMode="auto">
          <a:xfrm>
            <a:off x="1259632" y="5445224"/>
            <a:ext cx="3002106" cy="648072"/>
          </a:xfrm>
          <a:prstGeom prst="roundRect">
            <a:avLst>
              <a:gd name="adj" fmla="val 16667"/>
            </a:avLst>
          </a:prstGeom>
          <a:solidFill>
            <a:srgbClr val="DAEEF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ФАП Фельдшер,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мед. сестра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  акушерка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1" name="AutoShape 21"/>
          <p:cNvSpPr>
            <a:spLocks noChangeArrowheads="1"/>
          </p:cNvSpPr>
          <p:nvPr/>
        </p:nvSpPr>
        <p:spPr bwMode="auto">
          <a:xfrm>
            <a:off x="1547664" y="6165304"/>
            <a:ext cx="2714074" cy="357190"/>
          </a:xfrm>
          <a:prstGeom prst="roundRect">
            <a:avLst>
              <a:gd name="adj" fmla="val 16667"/>
            </a:avLst>
          </a:prstGeom>
          <a:solidFill>
            <a:srgbClr val="DBE5F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dirty="0"/>
              <a:t>Пациент</a:t>
            </a:r>
            <a:endParaRPr lang="ru-RU" dirty="0"/>
          </a:p>
        </p:txBody>
      </p:sp>
      <p:sp>
        <p:nvSpPr>
          <p:cNvPr id="10267" name="AutoShape 27"/>
          <p:cNvSpPr>
            <a:spLocks noChangeShapeType="1"/>
          </p:cNvSpPr>
          <p:nvPr/>
        </p:nvSpPr>
        <p:spPr bwMode="auto">
          <a:xfrm flipH="1" flipV="1">
            <a:off x="2117387" y="3286124"/>
            <a:ext cx="78348" cy="93496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6" name="Rectangle 36"/>
          <p:cNvSpPr>
            <a:spLocks noChangeArrowheads="1"/>
          </p:cNvSpPr>
          <p:nvPr/>
        </p:nvSpPr>
        <p:spPr bwMode="auto">
          <a:xfrm>
            <a:off x="428596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428628"/>
          </a:xfr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Отчет по работе  скорой медицинской  помощи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214284" y="899144"/>
          <a:ext cx="8786872" cy="2744170"/>
        </p:xfrm>
        <a:graphic>
          <a:graphicData uri="http://schemas.openxmlformats.org/drawingml/2006/table">
            <a:tbl>
              <a:tblPr/>
              <a:tblGrid>
                <a:gridCol w="1439941"/>
                <a:gridCol w="1743087"/>
                <a:gridCol w="1865912"/>
                <a:gridCol w="1723963"/>
                <a:gridCol w="123658"/>
                <a:gridCol w="1890311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Всего 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Несчастные случаи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Внезапные заболевания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Роды и патология беременности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транспортировка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3824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2011 г.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1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5028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251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4020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741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4,9 %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79,9 %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14,7 %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956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2012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г.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5020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208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4270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1686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4,1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85,1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0,7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33,4%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2013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г.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6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4822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220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3786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792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100 %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4,6 %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78,5 %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16,5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1214414" y="3786190"/>
          <a:ext cx="6286544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1071538" y="142852"/>
            <a:ext cx="7429552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Финансирование ЛПУ Усть  - Таркского района.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642919"/>
          <a:ext cx="8712969" cy="2521101"/>
        </p:xfrm>
        <a:graphic>
          <a:graphicData uri="http://schemas.openxmlformats.org/drawingml/2006/table">
            <a:tbl>
              <a:tblPr/>
              <a:tblGrid>
                <a:gridCol w="2500330"/>
                <a:gridCol w="1265714"/>
                <a:gridCol w="751081"/>
                <a:gridCol w="1197900"/>
                <a:gridCol w="900022"/>
                <a:gridCol w="1197900"/>
                <a:gridCol w="900022"/>
              </a:tblGrid>
              <a:tr h="2757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endParaRPr lang="ru-RU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2011 г.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2012 г.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2013 г.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57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endParaRPr lang="ru-RU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4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Сумма тыс. руб.</a:t>
                      </a:r>
                      <a:endParaRPr lang="ru-RU" sz="14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4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%</a:t>
                      </a:r>
                      <a:endParaRPr lang="ru-RU" sz="14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4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Сумма тыс. руб.</a:t>
                      </a:r>
                      <a:endParaRPr lang="ru-RU" sz="14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4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%</a:t>
                      </a:r>
                      <a:endParaRPr lang="ru-RU" sz="14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4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Сумма тыс. руб.</a:t>
                      </a:r>
                      <a:endParaRPr lang="ru-RU" sz="14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4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%</a:t>
                      </a:r>
                      <a:endParaRPr lang="ru-RU" sz="14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85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Arial" pitchFamily="34" charset="0"/>
                        </a:rPr>
                        <a:t>Муниципальный бюджет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26371,2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31,5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нет 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0 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0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0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57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Arial" pitchFamily="34" charset="0"/>
                        </a:rPr>
                        <a:t>Областной  бюджет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3758,6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4,4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11817,5 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8,4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6720,0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5,1 %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Arial" pitchFamily="34" charset="0"/>
                        </a:rPr>
                        <a:t>Субвенция из федерального бюджета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4977,0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5,4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55683,2 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39,7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5 552,2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4,2 %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57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Arial" pitchFamily="34" charset="0"/>
                        </a:rPr>
                        <a:t>Платные услуги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1087,9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1,3</a:t>
                      </a:r>
                      <a:endParaRPr lang="ru-RU" sz="160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1988,4 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1,4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3446,7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2,6 %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34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  <a:ea typeface="Times New Roman"/>
                          <a:cs typeface="Arial" pitchFamily="34" charset="0"/>
                        </a:rPr>
                        <a:t>Средства ОМС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48828,7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57,4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70803,3 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50,5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  <a:tabLst>
                          <a:tab pos="2695575" algn="l"/>
                        </a:tabLst>
                      </a:pPr>
                      <a:r>
                        <a:rPr lang="ru-RU" sz="1600" b="1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116  130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60033"/>
                          </a:solidFill>
                          <a:latin typeface="+mj-lt"/>
                          <a:ea typeface="Times New Roman"/>
                          <a:cs typeface="Arial"/>
                        </a:rPr>
                        <a:t>88,1 %</a:t>
                      </a:r>
                      <a:endParaRPr lang="ru-RU" sz="1600" dirty="0">
                        <a:solidFill>
                          <a:srgbClr val="660033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3143248"/>
          <a:ext cx="8143932" cy="2428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  <a:gridCol w="4071966"/>
              </a:tblGrid>
              <a:tr h="24288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 rot="10594783" flipV="1">
            <a:off x="3855671" y="3606368"/>
            <a:ext cx="776777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1400" b="1" dirty="0" smtClean="0"/>
              <a:t>2012 г.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263171" name="Rectangle 3"/>
          <p:cNvSpPr>
            <a:spLocks noChangeArrowheads="1"/>
          </p:cNvSpPr>
          <p:nvPr/>
        </p:nvSpPr>
        <p:spPr bwMode="auto">
          <a:xfrm>
            <a:off x="7286644" y="4000504"/>
            <a:ext cx="785786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Courier New" pitchFamily="49" charset="0"/>
              </a:rPr>
              <a:t>2013 г.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28596" y="3286124"/>
          <a:ext cx="4071966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4643438" y="3286124"/>
          <a:ext cx="428628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0" y="5657671"/>
            <a:ext cx="9144000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1 Укрепление материально- технической базы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Поступило оборудования 3 аппарата,     на сумму </a:t>
            </a:r>
            <a:r>
              <a:rPr lang="ru-RU" sz="1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448 100   рублей 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2.  Освоено на проведение капитального ремонта 3,500 тыс. руб. Проведен ремонт туберкулезного отделения 1,500 т. </a:t>
            </a:r>
            <a:r>
              <a:rPr lang="ru-RU" sz="1400" b="1" dirty="0" err="1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и асфальтовое покрытие -2000 т. </a:t>
            </a:r>
            <a:r>
              <a:rPr lang="ru-RU" sz="1400" b="1" dirty="0" err="1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р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3. Внедрение стандартов оказания стационарной помощи  и индикаторов доступности АПП </a:t>
            </a:r>
            <a:r>
              <a:rPr lang="ru-RU" sz="1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заработано средств 2699 тыс. руб.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3173" name="Rectangle 5"/>
          <p:cNvSpPr>
            <a:spLocks noChangeArrowheads="1"/>
          </p:cNvSpPr>
          <p:nvPr/>
        </p:nvSpPr>
        <p:spPr bwMode="auto">
          <a:xfrm>
            <a:off x="8215338" y="3500438"/>
            <a:ext cx="642910" cy="2616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Courier New" pitchFamily="49" charset="0"/>
              </a:rPr>
              <a:t>2013 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ОСНОВНЫЕ ЗАДАЧИ И ПРИОРИТЕТНЫЕ НАПРАВЛЕНИЯ РАБОТЫ ЛЕЧЕБНО – ПРОФИЛАКТИЧЕСКИХ УЧРЕЖДЕНИЙ 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УСТЬ – ТАРКСКОГО РАЙОНА НА 2014 ГОД: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1500174"/>
            <a:ext cx="8643998" cy="5143536"/>
          </a:xfr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Основной цель работы системы здравоохранения района является сохранение и укрепление здоровья населения на основе формирования здорового образа жизни и повышения доступности и качества медицинской помощи.</a:t>
            </a:r>
          </a:p>
          <a:p>
            <a:pPr lvl="0" algn="just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 1. КАЧЕСТВЕННО И В ПОЛНОМ ОБЪЕМЕ ПРОВЕСТИ ЛЕЧЕБНО –  ПРОФИЛАКТИЧЕСКИЕ МЕРОПРИЯТИЯ ПО ВЫПОЛНЕНИЯ БАЗОВОЙ ПРОГРАММЫ ОБЯЗАТЕЛЬНОГО МЕДИЦИНСКОГО СТРАХОВАНИЯ ГРАЖДАН РАЙОНА.  ВЫПОЛНЕНИЕ ГОСУДАРСТВЕННОГО ЗАКАЗА СТАЦИОНАРНОЙ ПОМОЩИ И АМБУЛАТОРНО – ПОЛИКЛИНИЧЕСКОЙ ПОМОЩИ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11.  КАЧЕСТВЕННО И В ПОЛНОМ ОБЪЕМЕ РЕАЛИЗОВАТЬ ПРИОРИТЕТНЫЕ НАПРАВЛЕНИЯ РАЗВИТИЯ ЗДРАВООХРАНЕНИЯ РАЙОНА</a:t>
            </a:r>
          </a:p>
          <a:p>
            <a:pPr lvl="0" algn="just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  Совершенствование медицинской помощи женщинам в период беременности и родов, детям, подросткам.</a:t>
            </a:r>
          </a:p>
          <a:p>
            <a:pPr lvl="0" algn="just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Продолжить внедрение стоматологических сертификатов для детей.</a:t>
            </a:r>
          </a:p>
          <a:p>
            <a:pPr lvl="0" algn="just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Проведение мероприятий направленных на снижение сердечно -сосудистых, онкологических заболеваний у лиц трудоспособного возраста.</a:t>
            </a:r>
          </a:p>
          <a:p>
            <a:pPr lvl="0" algn="just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Проведение мероприятий, направленных на профилактику и раннее выявление наркомании, туберкулеза  и инфекции, передающиеся половым путем.      </a:t>
            </a:r>
            <a:endParaRPr lang="ru-RU" sz="1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03105" name="Rectangle 1"/>
          <p:cNvSpPr>
            <a:spLocks noChangeArrowheads="1"/>
          </p:cNvSpPr>
          <p:nvPr/>
        </p:nvSpPr>
        <p:spPr bwMode="auto">
          <a:xfrm>
            <a:off x="0" y="97795"/>
            <a:ext cx="1507335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3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29684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ОСНОВНЫЕ ЗАДАЧИ И ПРИОРИТЕТНЫЕ НАПРАВЛЕНИЯ РАБОТЫ НА 2014 ГОД: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643998" cy="571504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111. ФОРМИРОВАНИЕ И ПРОПАГАНДА ЗДОРОВОГО ОБРАЗА включающее:</a:t>
            </a:r>
          </a:p>
          <a:p>
            <a:pPr lvl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  санитарно-просветительной и образовательной деятельности среди населения и медицинских работников по профилактике заболеваний и распространения здорового образа жизни, через средства массовой информации,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в помещении поликлиники через показ видеороликов.</a:t>
            </a:r>
          </a:p>
          <a:p>
            <a:pPr lvl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Приобретение видеороликов для показа на различные медицинские темы.</a:t>
            </a:r>
          </a:p>
          <a:p>
            <a:pPr lvl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Организация школ здоровья по профилактике сердечно - сосудистых заболеваний, сахарного диабета, бронхиальной астмы, язвенной болезни желудка и 12-п кишки.</a:t>
            </a:r>
          </a:p>
          <a:p>
            <a:pPr lvl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Взаимодействие со средствами массовой информации в целях широкого информирования населения района о достижениях и положительных результатах развития медицины в районе, НСО.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 V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РЕАЛИЗАЦИЯ  ЦЕЛЕВЫХ ПРОГРАММ  НА ТЕРРИТОРИИ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УСТЬ – ТАРКСКОГО РАЙОНА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 дополнительной диспансеризации отдельных групп взрослого населения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 медицинских осмотров несовершеннолетних, детей-сирот и детей, находящихся в трудной жизненной ситуации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 диспансеризации УВОВ (ИВОВ, УВОВ, жителей блокадного Ленинграда, вдов умерших и погибших ИОВ, УВОВ).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 дополнительной иммунизации населения.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Обеспечение отдельных категорий граждан необходимыми лекарственными средствами и изделиями медицинского назначения по дополнительному льготному обеспечению.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Разработка целевых программ, направленных на снижение заболеваемости, инвалидности и смертности населения.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 иммунизации подлежащего населения, согласно национального календаря прививок.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36828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ОСНОВНЫЕ ЗАДАЧИ И ПРИОРИТЕТНЫЕ НАПРАВЛЕНИЯ РАБОТЫ НА 2014 ГОД: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dirty="0" smtClean="0"/>
              <a:t>V</a:t>
            </a:r>
            <a:r>
              <a:rPr lang="ru-RU" b="1" dirty="0" smtClean="0"/>
              <a:t>. ОБЕСПЕЧЕНИЕ САНИТАРНО – ЭПИДЕМИОЛОГИЧЕСКОГО БЛАГОПОЛУЧИЯ НАСЕЛЕНИЯ 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Реализация мероприятий по обеспечению инфекционной безопасности работы медицинского персонала в ЛПУ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Разработка районного плана мероприятий по снижению заболеваемости туберкулезом, клещевым энцефалитом и профилактики заболеваемости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СПИДом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на территории района</a:t>
            </a:r>
          </a:p>
          <a:p>
            <a:pPr lvl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 иммунизации подлежащего населения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VI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ПРОДОЛЖИТЬ РАБОТУ ПО ПОВЫШЕНИЮ КВАЛИФИКАЦИИ КАДРОВ И ИХ АТТЕСТАЦИИ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VII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 ПРОДОЛЖИТЬ РАБОТУ  ПО ПЕРЕХОД У НА  ОДНОКАНАЛЬНОЕ ФИНАНСИРОВАНИЕ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643998" cy="58259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ОСНОВНЫЕ ЗАДАЧИ И ПРИОРИТЕТНЫЕ НАПРАВЛЕНИЯ РАБОТЫ НА 2014 ГОД: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solidFill>
                  <a:srgbClr val="C00000"/>
                </a:solidFill>
              </a:rPr>
              <a:t>Основные   </a:t>
            </a:r>
            <a:r>
              <a:rPr lang="ru-RU" sz="3600" b="1" dirty="0">
                <a:solidFill>
                  <a:srgbClr val="C00000"/>
                </a:solidFill>
              </a:rPr>
              <a:t>задачи 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</a:rPr>
              <a:t>педиатрической службы.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29718" cy="4853136"/>
          </a:xfr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Сохранение здоровья детей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Предупреждение инвалидизации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Снижение показателей младенческой и детской  смертности.</a:t>
            </a:r>
          </a:p>
          <a:p>
            <a:pPr lvl="0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Основные направления профилактической работы.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Диспансеризация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Организация питания детей раннего  возраста.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Неонатальный скрининг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Вакцинация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ОБЩИЕ СВЕДЕНИЯ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786874" cy="571504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Амбулаторно-поликлиническая служба является ведущим звеном в оказании медицинской помощи населению. Работа по оказанию первичной медико-санитарной помощи проводилась за 2013 год,  согласно плана работы, а также приказов МЗ НСО, постановлений  правительства, губернатора НСО, приказов ОМС, ФСС, </a:t>
            </a:r>
            <a:r>
              <a:rPr lang="ru-RU" b="1" dirty="0" err="1" smtClean="0">
                <a:solidFill>
                  <a:srgbClr val="002060"/>
                </a:solidFill>
              </a:rPr>
              <a:t>Роспотребнадзора</a:t>
            </a:r>
            <a:r>
              <a:rPr lang="ru-RU" b="1" dirty="0" smtClean="0">
                <a:solidFill>
                  <a:srgbClr val="002060"/>
                </a:solidFill>
              </a:rPr>
              <a:t>, а также приказов главного врача района.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До </a:t>
            </a:r>
            <a:r>
              <a:rPr lang="ru-RU" b="1" i="1" dirty="0" smtClean="0">
                <a:solidFill>
                  <a:srgbClr val="002060"/>
                </a:solidFill>
              </a:rPr>
              <a:t>90%</a:t>
            </a:r>
            <a:r>
              <a:rPr lang="ru-RU" b="1" dirty="0" smtClean="0">
                <a:solidFill>
                  <a:srgbClr val="002060"/>
                </a:solidFill>
              </a:rPr>
              <a:t> всей потребности в </a:t>
            </a:r>
            <a:r>
              <a:rPr lang="ru-RU" b="1" i="1" dirty="0" smtClean="0">
                <a:solidFill>
                  <a:srgbClr val="002060"/>
                </a:solidFill>
              </a:rPr>
              <a:t>профилактической, диагностической</a:t>
            </a:r>
            <a:r>
              <a:rPr lang="ru-RU" b="1" dirty="0" smtClean="0">
                <a:solidFill>
                  <a:srgbClr val="002060"/>
                </a:solidFill>
              </a:rPr>
              <a:t> и </a:t>
            </a:r>
            <a:r>
              <a:rPr lang="ru-RU" b="1" i="1" dirty="0" smtClean="0">
                <a:solidFill>
                  <a:srgbClr val="002060"/>
                </a:solidFill>
              </a:rPr>
              <a:t>лечебной</a:t>
            </a:r>
            <a:r>
              <a:rPr lang="ru-RU" b="1" dirty="0" smtClean="0">
                <a:solidFill>
                  <a:srgbClr val="002060"/>
                </a:solidFill>
              </a:rPr>
              <a:t> помощи должно реализовываться в учреждениях первичного звена здравоохранения. При этом ведущей структурной единицей </a:t>
            </a:r>
            <a:r>
              <a:rPr lang="ru-RU" b="1" i="1" dirty="0" smtClean="0">
                <a:solidFill>
                  <a:srgbClr val="002060"/>
                </a:solidFill>
              </a:rPr>
              <a:t>первичной медико</a:t>
            </a:r>
            <a:r>
              <a:rPr lang="ru-RU" b="1" dirty="0" smtClean="0">
                <a:solidFill>
                  <a:srgbClr val="002060"/>
                </a:solidFill>
              </a:rPr>
              <a:t>-</a:t>
            </a:r>
            <a:r>
              <a:rPr lang="ru-RU" b="1" i="1" dirty="0" smtClean="0">
                <a:solidFill>
                  <a:srgbClr val="002060"/>
                </a:solidFill>
              </a:rPr>
              <a:t>санитарной помощи</a:t>
            </a:r>
            <a:r>
              <a:rPr lang="ru-RU" b="1" dirty="0" smtClean="0">
                <a:solidFill>
                  <a:srgbClr val="002060"/>
                </a:solidFill>
              </a:rPr>
              <a:t>  населению являются </a:t>
            </a:r>
            <a:r>
              <a:rPr lang="ru-RU" b="1" i="1" u="sng" dirty="0" smtClean="0">
                <a:solidFill>
                  <a:srgbClr val="002060"/>
                </a:solidFill>
              </a:rPr>
              <a:t>амбулаторно-поликлинические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i="1" u="sng" dirty="0" smtClean="0">
                <a:solidFill>
                  <a:srgbClr val="002060"/>
                </a:solidFill>
              </a:rPr>
              <a:t>учреждения</a:t>
            </a:r>
            <a:r>
              <a:rPr lang="ru-RU" b="1" dirty="0" smtClean="0">
                <a:solidFill>
                  <a:srgbClr val="002060"/>
                </a:solidFill>
              </a:rPr>
              <a:t>, решающие основной объём задач по организации и оказанию различных видов  профилактической, диагностической и лечебной, в том числе реабилитационной, помощи населению.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Являясь  центральным звеном системы здравоохранения, </a:t>
            </a:r>
            <a:r>
              <a:rPr lang="ru-RU" b="1" i="1" dirty="0" smtClean="0">
                <a:solidFill>
                  <a:srgbClr val="002060"/>
                </a:solidFill>
              </a:rPr>
              <a:t>ПМСП </a:t>
            </a:r>
            <a:r>
              <a:rPr lang="ru-RU" b="1" dirty="0" smtClean="0">
                <a:solidFill>
                  <a:srgbClr val="002060"/>
                </a:solidFill>
              </a:rPr>
              <a:t>осуществляет главную функцию качественного улучшения показателей здоровья населения. От её состояния зависят эффективность и качество деятельности всей системы здравоохранения, а также решение большинства медико-социальных проблем социально незащищённых групп населения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8" y="1214421"/>
          <a:ext cx="8572561" cy="5470317"/>
        </p:xfrm>
        <a:graphic>
          <a:graphicData uri="http://schemas.openxmlformats.org/drawingml/2006/table">
            <a:tbl>
              <a:tblPr/>
              <a:tblGrid>
                <a:gridCol w="713683"/>
                <a:gridCol w="6408251"/>
                <a:gridCol w="1450627"/>
              </a:tblGrid>
              <a:tr h="678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2000" b="1" dirty="0" err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п\п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Показатели: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2013 год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1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Численность прикрепленного контингента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11991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9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дети - всего по району 0-17 лет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2690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8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3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Взрослые по району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9301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78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4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Изменение численности прикрепленного контингента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-173 -1,5%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3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5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Половозрастной состав прикрепленного контингента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Мужчин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Женщин, в том числе: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Фертильного возраста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33CC"/>
                        </a:solidFill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5717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6274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2696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83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6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Население трудоспособного возраста – 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(мужчины 16-59,  женщины 16-54),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6879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3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7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Население старше трудоспособного возраста</a:t>
                      </a:r>
                      <a:endParaRPr lang="ru-RU" sz="200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33CC"/>
                          </a:solidFill>
                          <a:latin typeface="Cambria"/>
                          <a:ea typeface="Calibri"/>
                          <a:cs typeface="Times New Roman"/>
                        </a:rPr>
                        <a:t>2725</a:t>
                      </a:r>
                      <a:endParaRPr lang="ru-RU" sz="2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85728"/>
            <a:ext cx="8715436" cy="8617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В 2013году амбулаторно-поликлиническая служба  обслуживала население района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42852"/>
            <a:ext cx="7572428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714356"/>
          <a:ext cx="8640961" cy="1310640"/>
        </p:xfrm>
        <a:graphic>
          <a:graphicData uri="http://schemas.openxmlformats.org/drawingml/2006/table">
            <a:tbl>
              <a:tblPr/>
              <a:tblGrid>
                <a:gridCol w="3996810"/>
                <a:gridCol w="857961"/>
                <a:gridCol w="1308124"/>
                <a:gridCol w="1239033"/>
                <a:gridCol w="1239033"/>
              </a:tblGrid>
              <a:tr h="278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Количество работников </a:t>
                      </a:r>
                      <a:endParaRPr lang="ru-RU" sz="1600" b="1" dirty="0" smtClean="0">
                        <a:solidFill>
                          <a:srgbClr val="7030A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физических лиц)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2011 г.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2012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2013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1 кв. 2014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Всего из них: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343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341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321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306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-врачи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35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 средний медицинский персонал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168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170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164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162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2143116"/>
          <a:ext cx="8568952" cy="1198626"/>
        </p:xfrm>
        <a:graphic>
          <a:graphicData uri="http://schemas.openxmlformats.org/drawingml/2006/table">
            <a:tbl>
              <a:tblPr/>
              <a:tblGrid>
                <a:gridCol w="4362376"/>
                <a:gridCol w="1090594"/>
                <a:gridCol w="1557991"/>
                <a:gridCol w="1557991"/>
              </a:tblGrid>
              <a:tr h="6503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Удельный вес аттестованных врачей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5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2011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2012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2013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55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Усть  -</a:t>
                      </a: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Таркский р-н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62,9 </a:t>
                      </a: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%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60,0 %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54,3 %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55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 районам области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53,6 </a:t>
                      </a: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%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51,4 %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49,7 %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3429000"/>
          <a:ext cx="8496944" cy="124929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935813"/>
                <a:gridCol w="1338176"/>
                <a:gridCol w="1259460"/>
                <a:gridCol w="1963495"/>
              </a:tblGrid>
              <a:tr h="24194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</a:rPr>
                        <a:t> Удельный вес аттестованного среднего медицинского персонала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</a:rPr>
                        <a:t> 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Calibri"/>
                        </a:rPr>
                        <a:t>2011 г.</a:t>
                      </a: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2012 г. 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2013 г. 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13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</a:rPr>
                        <a:t>Усть-Таркский р-н</a:t>
                      </a:r>
                      <a:endParaRPr lang="ru-RU" sz="18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Calibri"/>
                        </a:rPr>
                        <a:t>76 %</a:t>
                      </a: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Calibri"/>
                        </a:rPr>
                        <a:t>78 %</a:t>
                      </a: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Arial"/>
                        </a:rPr>
                        <a:t>75,0%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28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</a:rPr>
                        <a:t>По районам области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Calibri"/>
                        </a:rPr>
                        <a:t>68,1%</a:t>
                      </a:r>
                      <a:r>
                        <a:rPr lang="ru-RU" sz="1800" b="1" kern="120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Arial"/>
                        </a:rPr>
                        <a:t>67,2 %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Times New Roman"/>
                          <a:cs typeface="Arial"/>
                        </a:rPr>
                        <a:t>66,9 %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83568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4710384"/>
          <a:ext cx="8640960" cy="2068068"/>
        </p:xfrm>
        <a:graphic>
          <a:graphicData uri="http://schemas.openxmlformats.org/drawingml/2006/table">
            <a:tbl>
              <a:tblPr/>
              <a:tblGrid>
                <a:gridCol w="3397301"/>
                <a:gridCol w="812398"/>
                <a:gridCol w="738544"/>
                <a:gridCol w="1403232"/>
                <a:gridCol w="1403232"/>
                <a:gridCol w="886253"/>
              </a:tblGrid>
              <a:tr h="419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Сведения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врачи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Средний мед. персонал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Младший медперсонал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прочие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86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Утверждено штатных должностей всего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420,75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66,5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197,5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43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113,75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77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Из них вакантных должностей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78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16,25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33,5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9,25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19</a:t>
                      </a:r>
                      <a:endParaRPr lang="ru-RU" sz="1800" b="1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05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Количество физических лиц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300</a:t>
                      </a:r>
                      <a:endParaRPr lang="ru-RU" sz="1800" b="1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34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154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30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82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8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Прибыло специалистов   2013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13</a:t>
                      </a:r>
                      <a:endParaRPr lang="ru-RU" sz="1800" b="1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9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Выбыло специалистов 2013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19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14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571472" y="178571"/>
            <a:ext cx="7929618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32100" algn="l"/>
                <a:tab pos="3025775" algn="l"/>
                <a:tab pos="3757613" algn="l"/>
                <a:tab pos="4489450" algn="l"/>
                <a:tab pos="5221288" algn="l"/>
                <a:tab pos="5953125" algn="l"/>
                <a:tab pos="66833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СВЕДЕНИЯ О МЕДИЦИНСКИХ КАДРАХ УЧРЕЖДЕНИЙ  - 2013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3" y="692696"/>
          <a:ext cx="8640959" cy="5328592"/>
        </p:xfrm>
        <a:graphic>
          <a:graphicData uri="http://schemas.openxmlformats.org/drawingml/2006/table">
            <a:tbl>
              <a:tblPr/>
              <a:tblGrid>
                <a:gridCol w="2614072"/>
                <a:gridCol w="943970"/>
                <a:gridCol w="798744"/>
                <a:gridCol w="871357"/>
                <a:gridCol w="798744"/>
                <a:gridCol w="805071"/>
                <a:gridCol w="748058"/>
                <a:gridCol w="1060943"/>
              </a:tblGrid>
              <a:tr h="8519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сведения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Всего врачей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до 30 лет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31  - 40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41 - 50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51 - 55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56-60 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Старше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60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8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34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8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в т. числе женщин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19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8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                  мужчин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15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8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Молодые специалисты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58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Пенсионеры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15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8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Прошли учебу в НГМА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8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Прибыло специалистов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8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Выбыло специалистов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38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Отличников здравоохранения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rgbClr val="7030A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0049" name="Rectangle 1"/>
          <p:cNvSpPr>
            <a:spLocks noChangeArrowheads="1"/>
          </p:cNvSpPr>
          <p:nvPr/>
        </p:nvSpPr>
        <p:spPr bwMode="auto">
          <a:xfrm>
            <a:off x="571472" y="221396"/>
            <a:ext cx="7715304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СВЕДЕНИЯ О ВРАЧЕБНЫХ КАДРАХ УЧРЕЖДЕНИЙ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4451</TotalTime>
  <Words>7912</Words>
  <Application>Microsoft Office PowerPoint</Application>
  <PresentationFormat>Экран (4:3)</PresentationFormat>
  <Paragraphs>2381</Paragraphs>
  <Slides>56</Slides>
  <Notes>39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О качестве предоставления медицинских услуг населению Усть-Таркского района ГБУЗ  НСО «Усть – Таркская ЦРБ»  </vt:lpstr>
      <vt:lpstr>СТРУКТУРА ЗДРАВООХРАНЕНИЯ  УСТЬ-ТАРКСКОГО РАЙОНА </vt:lpstr>
      <vt:lpstr>СТРУКТУРА ГБУЗ  НСО«УСТЬ – ТАРКСКАЯ ЦРБ»  ЦРБ</vt:lpstr>
      <vt:lpstr>  ФЗ РФ №323-ФЗ ст. 33  «Об основах охраны здоровья граждан в Российской Федерации»,  </vt:lpstr>
      <vt:lpstr>Презентация PowerPoint</vt:lpstr>
      <vt:lpstr>ОБЩИЕ СВЕДЕНИЯ</vt:lpstr>
      <vt:lpstr>Презентация PowerPoint</vt:lpstr>
      <vt:lpstr>Презентация PowerPoint</vt:lpstr>
      <vt:lpstr>Презентация PowerPoint</vt:lpstr>
      <vt:lpstr>Возрастной состав</vt:lpstr>
      <vt:lpstr>Презентация PowerPoint</vt:lpstr>
      <vt:lpstr>Презентация PowerPoint</vt:lpstr>
      <vt:lpstr>Презентация PowerPoint</vt:lpstr>
      <vt:lpstr>Демографические показатели </vt:lpstr>
      <vt:lpstr> Демографические показатели Коэффициент рождаемости по Усть – Таркскому району  </vt:lpstr>
      <vt:lpstr>Презентация PowerPoint</vt:lpstr>
      <vt:lpstr>Анализ основных демографических показателей</vt:lpstr>
      <vt:lpstr>Показатели общей смертности 2013 г. </vt:lpstr>
      <vt:lpstr>Презентация PowerPoint</vt:lpstr>
      <vt:lpstr>Презентация PowerPoint</vt:lpstr>
      <vt:lpstr> Анализ состояния службы родовспоможения и детства   </vt:lpstr>
      <vt:lpstr> Анализ состояния службы родовспоможения и детства </vt:lpstr>
      <vt:lpstr>Показатели акушерско – гинекологической службы</vt:lpstr>
      <vt:lpstr> Отчет о работе   педиатрической службы за 2013 г. </vt:lpstr>
      <vt:lpstr>педиатрическая служба за 2013 г</vt:lpstr>
      <vt:lpstr>ЗАБОЛЕВАЕМОСТЬ ДЕТСКОГО НАСЕЛЕНИЯ (0-14 ЛЕТ)  ПО КЛАССАМ. ГРУППАМ БОЛЕЗНЕЙ И ОТДЕЛЬНЫМ ЗАБОЛЕВАНИЯМ (НА 1000 ДЕТСКОГО НАСЕЛЕНИЯ)</vt:lpstr>
      <vt:lpstr>Структура общей  заболеваемости детей  0 – 14 лет </vt:lpstr>
      <vt:lpstr> Общая заболеваемость подростки 15 – 17 л. </vt:lpstr>
      <vt:lpstr>Структура общей  заболеваемости детей  15 – 17 лет </vt:lpstr>
      <vt:lpstr> Отчет по работе   амбулаторно-поликлинической службы и скорой медицинской  помощи  </vt:lpstr>
      <vt:lpstr>Первичная медико – санитарная помощь</vt:lpstr>
      <vt:lpstr>Контрольные показатели оценки деятельности  амбулаторно-поликлинической службы </vt:lpstr>
      <vt:lpstr>Охват населения проф.  осмотрами</vt:lpstr>
      <vt:lpstr>Итоги проведения диспансеризации определенных групп  взрослого населения   за  2013г.</vt:lpstr>
      <vt:lpstr>Итоги проведения диспансеризации определенных групп  взрослого населения   за  2013г.</vt:lpstr>
      <vt:lpstr>Итоги проведения диспансеризации определенных групп  взрослого населения   за  2013г.</vt:lpstr>
      <vt:lpstr>Выявлено заболеваний</vt:lpstr>
      <vt:lpstr> Общая заболеваемость по группам населения (на 1000 населения)  </vt:lpstr>
      <vt:lpstr>Структура общей заболеваемости</vt:lpstr>
      <vt:lpstr>Первичная  заболеваемость по группам населения (на 1000 населения) </vt:lpstr>
      <vt:lpstr>Структура первичной заболеваемости  -   всего </vt:lpstr>
      <vt:lpstr> Дермато – венерология </vt:lpstr>
      <vt:lpstr> АМБУЛАТОРНАЯ ПОМОЩЬ НА ФАП </vt:lpstr>
      <vt:lpstr>ОТЧЕТ по работе  онкологической службы за 2013год  </vt:lpstr>
      <vt:lpstr>Показатели онкологической службы</vt:lpstr>
      <vt:lpstr>Презентация PowerPoint</vt:lpstr>
      <vt:lpstr>Фтизиатрическая служба 2013 год</vt:lpstr>
      <vt:lpstr>  Лекарственное обеспечение за 2013 год. </vt:lpstr>
      <vt:lpstr>Число больных, направленных на дорогостоящие виды лечения в федеральные медицинские учреждения</vt:lpstr>
      <vt:lpstr>Отчет по работе  скорой медицинской  помощи</vt:lpstr>
      <vt:lpstr>Презентация PowerPoint</vt:lpstr>
      <vt:lpstr> ОСНОВНЫЕ ЗАДАЧИ И ПРИОРИТЕТНЫЕ НАПРАВЛЕНИЯ РАБОТЫ ЛЕЧЕБНО – ПРОФИЛАКТИЧЕСКИХ УЧРЕЖДЕНИЙ  УСТЬ – ТАРКСКОГО РАЙОНА НА 2014 ГОД: </vt:lpstr>
      <vt:lpstr>ОСНОВНЫЕ ЗАДАЧИ И ПРИОРИТЕТНЫЕ НАПРАВЛЕНИЯ РАБОТЫ НА 2014 ГОД:</vt:lpstr>
      <vt:lpstr>ОСНОВНЫЕ ЗАДАЧИ И ПРИОРИТЕТНЫЕ НАПРАВЛЕНИЯ РАБОТЫ НА 2014 ГОД:</vt:lpstr>
      <vt:lpstr>ОСНОВНЫЕ ЗАДАЧИ И ПРИОРИТЕТНЫЕ НАПРАВЛЕНИЯ РАБОТЫ НА 2014 ГОД:</vt:lpstr>
      <vt:lpstr>  Основные   задачи   педиатрической службы.  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работы  МУЗ ЦРБ  за 9 мес. 2011 г.</dc:title>
  <dc:creator>ЕВГЕНИЙ</dc:creator>
  <cp:lastModifiedBy>spec.sovdep</cp:lastModifiedBy>
  <cp:revision>471</cp:revision>
  <dcterms:created xsi:type="dcterms:W3CDTF">2011-11-01T17:10:09Z</dcterms:created>
  <dcterms:modified xsi:type="dcterms:W3CDTF">2014-06-16T03:12:21Z</dcterms:modified>
</cp:coreProperties>
</file>