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4"/>
  </p:notesMasterIdLst>
  <p:sldIdLst>
    <p:sldId id="260" r:id="rId2"/>
    <p:sldId id="363" r:id="rId3"/>
    <p:sldId id="256" r:id="rId4"/>
    <p:sldId id="486" r:id="rId5"/>
    <p:sldId id="487" r:id="rId6"/>
    <p:sldId id="488" r:id="rId7"/>
    <p:sldId id="489" r:id="rId8"/>
    <p:sldId id="490" r:id="rId9"/>
    <p:sldId id="491" r:id="rId10"/>
    <p:sldId id="493" r:id="rId11"/>
    <p:sldId id="492" r:id="rId12"/>
    <p:sldId id="494" r:id="rId13"/>
    <p:sldId id="495" r:id="rId14"/>
    <p:sldId id="496" r:id="rId15"/>
    <p:sldId id="497" r:id="rId16"/>
    <p:sldId id="498" r:id="rId17"/>
    <p:sldId id="499" r:id="rId18"/>
    <p:sldId id="500" r:id="rId19"/>
    <p:sldId id="501" r:id="rId20"/>
    <p:sldId id="502" r:id="rId21"/>
    <p:sldId id="503" r:id="rId22"/>
    <p:sldId id="504" r:id="rId23"/>
    <p:sldId id="505" r:id="rId24"/>
    <p:sldId id="506" r:id="rId25"/>
    <p:sldId id="507" r:id="rId26"/>
    <p:sldId id="508" r:id="rId27"/>
    <p:sldId id="509" r:id="rId28"/>
    <p:sldId id="510" r:id="rId29"/>
    <p:sldId id="511" r:id="rId30"/>
    <p:sldId id="512" r:id="rId31"/>
    <p:sldId id="513" r:id="rId32"/>
    <p:sldId id="514" r:id="rId33"/>
    <p:sldId id="515" r:id="rId34"/>
    <p:sldId id="516" r:id="rId35"/>
    <p:sldId id="517" r:id="rId36"/>
    <p:sldId id="518" r:id="rId37"/>
    <p:sldId id="472" r:id="rId38"/>
    <p:sldId id="471" r:id="rId39"/>
    <p:sldId id="519" r:id="rId40"/>
    <p:sldId id="520" r:id="rId41"/>
    <p:sldId id="521" r:id="rId42"/>
    <p:sldId id="485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алина" initials="Г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0099"/>
    <a:srgbClr val="990099"/>
    <a:srgbClr val="99FFCC"/>
    <a:srgbClr val="6699FF"/>
    <a:srgbClr val="DE3500"/>
    <a:srgbClr val="CC3300"/>
    <a:srgbClr val="009900"/>
    <a:srgbClr val="0000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34779924270714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6021698864060715E-2"/>
                  <c:y val="4.89914700835709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100816667000573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0.4</c:v>
                </c:pt>
                <c:pt idx="1">
                  <c:v>0.52</c:v>
                </c:pt>
                <c:pt idx="2">
                  <c:v>0.56999999999999995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050600896"/>
        <c:axId val="2050601440"/>
        <c:axId val="0"/>
      </c:bar3DChart>
      <c:catAx>
        <c:axId val="2050600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 i="0" baseline="0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2050601440"/>
        <c:crosses val="autoZero"/>
        <c:auto val="1"/>
        <c:lblAlgn val="ctr"/>
        <c:lblOffset val="100"/>
        <c:noMultiLvlLbl val="0"/>
      </c:catAx>
      <c:valAx>
        <c:axId val="205060144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20506008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34779924270715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6021698864060725E-2"/>
                  <c:y val="4.89914700835709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100816667000575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0.78</c:v>
                </c:pt>
                <c:pt idx="1">
                  <c:v>0.85000000000000009</c:v>
                </c:pt>
                <c:pt idx="2">
                  <c:v>0.89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101607424"/>
        <c:axId val="2101603616"/>
        <c:axId val="0"/>
      </c:bar3DChart>
      <c:catAx>
        <c:axId val="2101607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 i="0" baseline="0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2101603616"/>
        <c:crosses val="autoZero"/>
        <c:auto val="1"/>
        <c:lblAlgn val="ctr"/>
        <c:lblOffset val="100"/>
        <c:noMultiLvlLbl val="0"/>
      </c:catAx>
      <c:valAx>
        <c:axId val="210160361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21016074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0715903810409031E-2"/>
          <c:y val="3.8801244306188198E-2"/>
          <c:w val="0.94928409618959275"/>
          <c:h val="0.781202366403732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166666666666667E-2"/>
                  <c:y val="-3.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36426144284388E-2"/>
                  <c:y val="-2.8479057882457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000" b="1" i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1469</c:v>
                </c:pt>
                <c:pt idx="1">
                  <c:v>1397</c:v>
                </c:pt>
                <c:pt idx="2">
                  <c:v>1366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01600352"/>
        <c:axId val="2101608512"/>
        <c:axId val="0"/>
      </c:bar3DChart>
      <c:catAx>
        <c:axId val="2101600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 i="0" baseline="0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2101608512"/>
        <c:crosses val="autoZero"/>
        <c:auto val="1"/>
        <c:lblAlgn val="ctr"/>
        <c:lblOffset val="100"/>
        <c:noMultiLvlLbl val="0"/>
      </c:catAx>
      <c:valAx>
        <c:axId val="2101608512"/>
        <c:scaling>
          <c:orientation val="minMax"/>
          <c:max val="1490"/>
          <c:min val="1250"/>
        </c:scaling>
        <c:delete val="1"/>
        <c:axPos val="l"/>
        <c:numFmt formatCode="General" sourceLinked="1"/>
        <c:majorTickMark val="out"/>
        <c:minorTickMark val="none"/>
        <c:tickLblPos val="none"/>
        <c:crossAx val="21016003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1721120821090898E-2"/>
          <c:w val="0.92440623451058834"/>
          <c:h val="0.77109388942554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 i="0" baseline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251</c:v>
                </c:pt>
                <c:pt idx="1">
                  <c:v>227</c:v>
                </c:pt>
                <c:pt idx="2">
                  <c:v>168</c:v>
                </c:pt>
                <c:pt idx="3">
                  <c:v>212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01610688"/>
        <c:axId val="2101606880"/>
      </c:barChart>
      <c:catAx>
        <c:axId val="2101610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 i="0" baseline="0"/>
            </a:pPr>
            <a:endParaRPr lang="ru-RU"/>
          </a:p>
        </c:txPr>
        <c:crossAx val="2101606880"/>
        <c:crosses val="autoZero"/>
        <c:auto val="1"/>
        <c:lblAlgn val="ctr"/>
        <c:lblOffset val="100"/>
        <c:noMultiLvlLbl val="0"/>
      </c:catAx>
      <c:valAx>
        <c:axId val="21016068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101610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334370255156855E-2"/>
          <c:y val="8.1721120821090898E-2"/>
          <c:w val="0.92440623451058834"/>
          <c:h val="0.77109388942554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 i="0" baseline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0.24000000000000005</c:v>
                </c:pt>
                <c:pt idx="1">
                  <c:v>0.27</c:v>
                </c:pt>
                <c:pt idx="2">
                  <c:v>0.5</c:v>
                </c:pt>
                <c:pt idx="3">
                  <c:v>0.17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01606336"/>
        <c:axId val="2101596000"/>
      </c:barChart>
      <c:catAx>
        <c:axId val="2101606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 i="0" baseline="0"/>
            </a:pPr>
            <a:endParaRPr lang="ru-RU"/>
          </a:p>
        </c:txPr>
        <c:crossAx val="2101596000"/>
        <c:crosses val="autoZero"/>
        <c:auto val="1"/>
        <c:lblAlgn val="ctr"/>
        <c:lblOffset val="100"/>
        <c:noMultiLvlLbl val="0"/>
      </c:catAx>
      <c:valAx>
        <c:axId val="210159600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2101606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6259224592063275E-2"/>
          <c:y val="0.19409575250521041"/>
          <c:w val="0.5823952263271146"/>
          <c:h val="0.736084781311617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Педагогические работники</c:v>
                </c:pt>
                <c:pt idx="1">
                  <c:v>Иные работники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390</c:v>
                </c:pt>
                <c:pt idx="1">
                  <c:v>310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773031066723584"/>
          <c:y val="3.8585037392359502E-4"/>
          <c:w val="0.36226971512969286"/>
          <c:h val="0.43236317969027488"/>
        </c:manualLayout>
      </c:layout>
      <c:overlay val="0"/>
      <c:txPr>
        <a:bodyPr/>
        <a:lstStyle/>
        <a:p>
          <a:pPr>
            <a:defRPr sz="22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938910-DDFD-4E7A-8F7A-0B93FC3F77B6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5C611FC-4912-4FE6-8D6B-5120F660D144}">
      <dgm:prSet phldrT="[Текст]"/>
      <dgm:spPr/>
      <dgm:t>
        <a:bodyPr/>
        <a:lstStyle/>
        <a:p>
          <a:r>
            <a:rPr lang="ru-RU" b="1" dirty="0" smtClean="0"/>
            <a:t>420 детей</a:t>
          </a:r>
          <a:endParaRPr lang="ru-RU" b="1" dirty="0"/>
        </a:p>
      </dgm:t>
    </dgm:pt>
    <dgm:pt modelId="{491F0B29-BDF1-4E24-99DA-224B8CD593CE}" type="parTrans" cxnId="{AFC19568-CC81-4FD9-A523-E1D7BEE1791F}">
      <dgm:prSet/>
      <dgm:spPr/>
      <dgm:t>
        <a:bodyPr/>
        <a:lstStyle/>
        <a:p>
          <a:endParaRPr lang="ru-RU"/>
        </a:p>
      </dgm:t>
    </dgm:pt>
    <dgm:pt modelId="{13F3D6E3-5CB5-492D-B9F7-84BB86A0A8CB}" type="sibTrans" cxnId="{AFC19568-CC81-4FD9-A523-E1D7BEE1791F}">
      <dgm:prSet/>
      <dgm:spPr/>
      <dgm:t>
        <a:bodyPr/>
        <a:lstStyle/>
        <a:p>
          <a:endParaRPr lang="ru-RU"/>
        </a:p>
      </dgm:t>
    </dgm:pt>
    <dgm:pt modelId="{A168A473-3FEB-4D04-8540-B0D02DE774A7}">
      <dgm:prSet phldrT="[Текст]"/>
      <dgm:spPr/>
      <dgm:t>
        <a:bodyPr/>
        <a:lstStyle/>
        <a:p>
          <a:r>
            <a:rPr lang="ru-RU" b="1" dirty="0" smtClean="0"/>
            <a:t>от 1,5 до 3-х лет</a:t>
          </a:r>
          <a:endParaRPr lang="ru-RU" b="1" dirty="0"/>
        </a:p>
      </dgm:t>
    </dgm:pt>
    <dgm:pt modelId="{DFE9B73F-D754-4C30-B85B-CA57B0A94E80}" type="parTrans" cxnId="{A10BE213-81B1-4039-8511-8FE44453F784}">
      <dgm:prSet/>
      <dgm:spPr/>
      <dgm:t>
        <a:bodyPr/>
        <a:lstStyle/>
        <a:p>
          <a:endParaRPr lang="ru-RU"/>
        </a:p>
      </dgm:t>
    </dgm:pt>
    <dgm:pt modelId="{2A247FD1-6545-4B47-83EC-38EB37E0DE24}" type="sibTrans" cxnId="{A10BE213-81B1-4039-8511-8FE44453F784}">
      <dgm:prSet/>
      <dgm:spPr/>
      <dgm:t>
        <a:bodyPr/>
        <a:lstStyle/>
        <a:p>
          <a:endParaRPr lang="ru-RU"/>
        </a:p>
      </dgm:t>
    </dgm:pt>
    <dgm:pt modelId="{8AFDE656-4303-45E2-8CEB-C9D6CBF856AC}">
      <dgm:prSet phldrT="[Текст]"/>
      <dgm:spPr/>
      <dgm:t>
        <a:bodyPr/>
        <a:lstStyle/>
        <a:p>
          <a:r>
            <a:rPr lang="ru-RU" b="1" dirty="0" smtClean="0"/>
            <a:t>69</a:t>
          </a:r>
          <a:endParaRPr lang="ru-RU" b="1" dirty="0"/>
        </a:p>
      </dgm:t>
    </dgm:pt>
    <dgm:pt modelId="{4FACEFEE-B320-4AD8-BD84-8084F620F05D}" type="parTrans" cxnId="{D6026E55-5A5E-45CE-933B-6AC953CF22DA}">
      <dgm:prSet/>
      <dgm:spPr/>
      <dgm:t>
        <a:bodyPr/>
        <a:lstStyle/>
        <a:p>
          <a:endParaRPr lang="ru-RU"/>
        </a:p>
      </dgm:t>
    </dgm:pt>
    <dgm:pt modelId="{D2ECE1C1-09F4-4D61-8C64-542033BAEB79}" type="sibTrans" cxnId="{D6026E55-5A5E-45CE-933B-6AC953CF22DA}">
      <dgm:prSet/>
      <dgm:spPr/>
      <dgm:t>
        <a:bodyPr/>
        <a:lstStyle/>
        <a:p>
          <a:endParaRPr lang="ru-RU"/>
        </a:p>
      </dgm:t>
    </dgm:pt>
    <dgm:pt modelId="{37E9ABFE-6971-4D0D-923C-FCCEAA2F833A}">
      <dgm:prSet phldrT="[Текст]"/>
      <dgm:spPr/>
      <dgm:t>
        <a:bodyPr/>
        <a:lstStyle/>
        <a:p>
          <a:r>
            <a:rPr lang="ru-RU" b="1" dirty="0" smtClean="0"/>
            <a:t>от 3 до 7 лет</a:t>
          </a:r>
          <a:endParaRPr lang="ru-RU" b="1" dirty="0"/>
        </a:p>
      </dgm:t>
    </dgm:pt>
    <dgm:pt modelId="{786A4952-7886-4759-8A32-69EDF217550F}" type="parTrans" cxnId="{46BAED89-9249-49C0-AA22-CBA552650DD3}">
      <dgm:prSet/>
      <dgm:spPr/>
      <dgm:t>
        <a:bodyPr/>
        <a:lstStyle/>
        <a:p>
          <a:endParaRPr lang="ru-RU"/>
        </a:p>
      </dgm:t>
    </dgm:pt>
    <dgm:pt modelId="{B4599700-5BD7-438A-AE5F-B84B79920E1E}" type="sibTrans" cxnId="{46BAED89-9249-49C0-AA22-CBA552650DD3}">
      <dgm:prSet/>
      <dgm:spPr/>
      <dgm:t>
        <a:bodyPr/>
        <a:lstStyle/>
        <a:p>
          <a:endParaRPr lang="ru-RU"/>
        </a:p>
      </dgm:t>
    </dgm:pt>
    <dgm:pt modelId="{6CEF022C-97F0-44E5-A94A-6616D5B487AC}">
      <dgm:prSet phldrT="[Текст]"/>
      <dgm:spPr/>
      <dgm:t>
        <a:bodyPr/>
        <a:lstStyle/>
        <a:p>
          <a:r>
            <a:rPr lang="ru-RU" b="1" dirty="0" smtClean="0"/>
            <a:t>351</a:t>
          </a:r>
          <a:endParaRPr lang="ru-RU" b="1" dirty="0"/>
        </a:p>
      </dgm:t>
    </dgm:pt>
    <dgm:pt modelId="{166470EE-0619-4AFB-89C3-68116BAB6621}" type="parTrans" cxnId="{5253DFFB-A9C5-4764-8BC5-A2C01439763D}">
      <dgm:prSet/>
      <dgm:spPr/>
      <dgm:t>
        <a:bodyPr/>
        <a:lstStyle/>
        <a:p>
          <a:endParaRPr lang="ru-RU"/>
        </a:p>
      </dgm:t>
    </dgm:pt>
    <dgm:pt modelId="{43D9D850-C5EB-440D-906F-88C20BCF25B5}" type="sibTrans" cxnId="{5253DFFB-A9C5-4764-8BC5-A2C01439763D}">
      <dgm:prSet/>
      <dgm:spPr/>
      <dgm:t>
        <a:bodyPr/>
        <a:lstStyle/>
        <a:p>
          <a:endParaRPr lang="ru-RU"/>
        </a:p>
      </dgm:t>
    </dgm:pt>
    <dgm:pt modelId="{BB2F72D7-7D26-49CB-8DE5-BF1C6A726F48}" type="pres">
      <dgm:prSet presAssocID="{5A938910-DDFD-4E7A-8F7A-0B93FC3F77B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BFB990E-6A12-47E2-8367-90EFC7396C96}" type="pres">
      <dgm:prSet presAssocID="{35C611FC-4912-4FE6-8D6B-5120F660D144}" presName="hierRoot1" presStyleCnt="0"/>
      <dgm:spPr/>
    </dgm:pt>
    <dgm:pt modelId="{AE6CCF1B-3A7C-4827-BEE2-5AC7B4DF3CB6}" type="pres">
      <dgm:prSet presAssocID="{35C611FC-4912-4FE6-8D6B-5120F660D144}" presName="composite" presStyleCnt="0"/>
      <dgm:spPr/>
    </dgm:pt>
    <dgm:pt modelId="{88D825EF-CAB3-4351-8F27-7DA148F5A026}" type="pres">
      <dgm:prSet presAssocID="{35C611FC-4912-4FE6-8D6B-5120F660D144}" presName="background" presStyleLbl="node0" presStyleIdx="0" presStyleCnt="1"/>
      <dgm:spPr/>
    </dgm:pt>
    <dgm:pt modelId="{2163498B-3D7C-4CEA-ADFA-46E0DC35B29E}" type="pres">
      <dgm:prSet presAssocID="{35C611FC-4912-4FE6-8D6B-5120F660D144}" presName="text" presStyleLbl="fgAcc0" presStyleIdx="0" presStyleCnt="1" custScaleX="984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4DE071-1BB4-4171-A609-FDFC1356D69A}" type="pres">
      <dgm:prSet presAssocID="{35C611FC-4912-4FE6-8D6B-5120F660D144}" presName="hierChild2" presStyleCnt="0"/>
      <dgm:spPr/>
    </dgm:pt>
    <dgm:pt modelId="{063DD88E-4EC0-43E7-9442-DD6C82E241F1}" type="pres">
      <dgm:prSet presAssocID="{DFE9B73F-D754-4C30-B85B-CA57B0A94E8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9524A66-2E65-4A95-9697-DEC6D14A2B1A}" type="pres">
      <dgm:prSet presAssocID="{A168A473-3FEB-4D04-8540-B0D02DE774A7}" presName="hierRoot2" presStyleCnt="0"/>
      <dgm:spPr/>
    </dgm:pt>
    <dgm:pt modelId="{FC1C1F1C-2ED5-4754-AC39-7B69F5189E85}" type="pres">
      <dgm:prSet presAssocID="{A168A473-3FEB-4D04-8540-B0D02DE774A7}" presName="composite2" presStyleCnt="0"/>
      <dgm:spPr/>
    </dgm:pt>
    <dgm:pt modelId="{B07CF246-8335-41C7-B6B2-B9A1791B966E}" type="pres">
      <dgm:prSet presAssocID="{A168A473-3FEB-4D04-8540-B0D02DE774A7}" presName="background2" presStyleLbl="node2" presStyleIdx="0" presStyleCnt="2"/>
      <dgm:spPr/>
    </dgm:pt>
    <dgm:pt modelId="{A87D69C5-3DAB-48F6-B37A-C509D6779841}" type="pres">
      <dgm:prSet presAssocID="{A168A473-3FEB-4D04-8540-B0D02DE774A7}" presName="text2" presStyleLbl="fgAcc2" presStyleIdx="0" presStyleCnt="2" custScaleX="1042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AB4C20-9AE7-4883-B3B4-178AC6B87EF0}" type="pres">
      <dgm:prSet presAssocID="{A168A473-3FEB-4D04-8540-B0D02DE774A7}" presName="hierChild3" presStyleCnt="0"/>
      <dgm:spPr/>
    </dgm:pt>
    <dgm:pt modelId="{74A7B5BA-D5BC-4371-BA79-415A836BB11F}" type="pres">
      <dgm:prSet presAssocID="{4FACEFEE-B320-4AD8-BD84-8084F620F05D}" presName="Name17" presStyleLbl="parChTrans1D3" presStyleIdx="0" presStyleCnt="2"/>
      <dgm:spPr/>
      <dgm:t>
        <a:bodyPr/>
        <a:lstStyle/>
        <a:p>
          <a:endParaRPr lang="ru-RU"/>
        </a:p>
      </dgm:t>
    </dgm:pt>
    <dgm:pt modelId="{380DF07A-D205-4E13-8433-E489991F5D37}" type="pres">
      <dgm:prSet presAssocID="{8AFDE656-4303-45E2-8CEB-C9D6CBF856AC}" presName="hierRoot3" presStyleCnt="0"/>
      <dgm:spPr/>
    </dgm:pt>
    <dgm:pt modelId="{7A345280-61D3-4EBC-837D-2286C271D99F}" type="pres">
      <dgm:prSet presAssocID="{8AFDE656-4303-45E2-8CEB-C9D6CBF856AC}" presName="composite3" presStyleCnt="0"/>
      <dgm:spPr/>
    </dgm:pt>
    <dgm:pt modelId="{60CB53BE-875F-4769-9ECA-2F016FEFDA8B}" type="pres">
      <dgm:prSet presAssocID="{8AFDE656-4303-45E2-8CEB-C9D6CBF856AC}" presName="background3" presStyleLbl="node3" presStyleIdx="0" presStyleCnt="2"/>
      <dgm:spPr/>
    </dgm:pt>
    <dgm:pt modelId="{F0B78788-B0D9-47D2-8642-26DEAC3EB31A}" type="pres">
      <dgm:prSet presAssocID="{8AFDE656-4303-45E2-8CEB-C9D6CBF856AC}" presName="text3" presStyleLbl="fgAcc3" presStyleIdx="0" presStyleCnt="2" custScaleX="745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0418BD-7ABF-43A1-86B5-3F51EDD32858}" type="pres">
      <dgm:prSet presAssocID="{8AFDE656-4303-45E2-8CEB-C9D6CBF856AC}" presName="hierChild4" presStyleCnt="0"/>
      <dgm:spPr/>
    </dgm:pt>
    <dgm:pt modelId="{CC390CCA-2D4B-4EEE-80C5-92C2816677E9}" type="pres">
      <dgm:prSet presAssocID="{786A4952-7886-4759-8A32-69EDF217550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6823292-2DEE-4582-B33F-04183070D86B}" type="pres">
      <dgm:prSet presAssocID="{37E9ABFE-6971-4D0D-923C-FCCEAA2F833A}" presName="hierRoot2" presStyleCnt="0"/>
      <dgm:spPr/>
    </dgm:pt>
    <dgm:pt modelId="{C72069B6-2F5D-40BD-AD64-E144A1AF10AD}" type="pres">
      <dgm:prSet presAssocID="{37E9ABFE-6971-4D0D-923C-FCCEAA2F833A}" presName="composite2" presStyleCnt="0"/>
      <dgm:spPr/>
    </dgm:pt>
    <dgm:pt modelId="{D55DCAE7-C1A0-4EB6-ABDB-00537CBB12E3}" type="pres">
      <dgm:prSet presAssocID="{37E9ABFE-6971-4D0D-923C-FCCEAA2F833A}" presName="background2" presStyleLbl="node2" presStyleIdx="1" presStyleCnt="2"/>
      <dgm:spPr/>
    </dgm:pt>
    <dgm:pt modelId="{32942DDE-F155-4D6E-AD9F-601AC978B5CE}" type="pres">
      <dgm:prSet presAssocID="{37E9ABFE-6971-4D0D-923C-FCCEAA2F833A}" presName="text2" presStyleLbl="fgAcc2" presStyleIdx="1" presStyleCnt="2" custScaleX="931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52723C-9F79-425F-990B-456627E80872}" type="pres">
      <dgm:prSet presAssocID="{37E9ABFE-6971-4D0D-923C-FCCEAA2F833A}" presName="hierChild3" presStyleCnt="0"/>
      <dgm:spPr/>
    </dgm:pt>
    <dgm:pt modelId="{4FC89875-6CEA-4C85-BE02-D9EF343CD46E}" type="pres">
      <dgm:prSet presAssocID="{166470EE-0619-4AFB-89C3-68116BAB6621}" presName="Name17" presStyleLbl="parChTrans1D3" presStyleIdx="1" presStyleCnt="2"/>
      <dgm:spPr/>
      <dgm:t>
        <a:bodyPr/>
        <a:lstStyle/>
        <a:p>
          <a:endParaRPr lang="ru-RU"/>
        </a:p>
      </dgm:t>
    </dgm:pt>
    <dgm:pt modelId="{2084B2CD-F571-45F2-A385-3B9D792DB0C9}" type="pres">
      <dgm:prSet presAssocID="{6CEF022C-97F0-44E5-A94A-6616D5B487AC}" presName="hierRoot3" presStyleCnt="0"/>
      <dgm:spPr/>
    </dgm:pt>
    <dgm:pt modelId="{EDBDE7D5-D4F0-41B2-A87C-A53B4781C27A}" type="pres">
      <dgm:prSet presAssocID="{6CEF022C-97F0-44E5-A94A-6616D5B487AC}" presName="composite3" presStyleCnt="0"/>
      <dgm:spPr/>
    </dgm:pt>
    <dgm:pt modelId="{EE95A73F-5E1E-4CF1-964C-0FB554D7DB5A}" type="pres">
      <dgm:prSet presAssocID="{6CEF022C-97F0-44E5-A94A-6616D5B487AC}" presName="background3" presStyleLbl="node3" presStyleIdx="1" presStyleCnt="2"/>
      <dgm:spPr/>
    </dgm:pt>
    <dgm:pt modelId="{C562BF23-FB2C-492B-AEE1-27D0E94962DC}" type="pres">
      <dgm:prSet presAssocID="{6CEF022C-97F0-44E5-A94A-6616D5B487AC}" presName="text3" presStyleLbl="fgAcc3" presStyleIdx="1" presStyleCnt="2" custScaleX="733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786BCF-0206-45C5-902E-473A3D1AFEAD}" type="pres">
      <dgm:prSet presAssocID="{6CEF022C-97F0-44E5-A94A-6616D5B487AC}" presName="hierChild4" presStyleCnt="0"/>
      <dgm:spPr/>
    </dgm:pt>
  </dgm:ptLst>
  <dgm:cxnLst>
    <dgm:cxn modelId="{A10BE213-81B1-4039-8511-8FE44453F784}" srcId="{35C611FC-4912-4FE6-8D6B-5120F660D144}" destId="{A168A473-3FEB-4D04-8540-B0D02DE774A7}" srcOrd="0" destOrd="0" parTransId="{DFE9B73F-D754-4C30-B85B-CA57B0A94E80}" sibTransId="{2A247FD1-6545-4B47-83EC-38EB37E0DE24}"/>
    <dgm:cxn modelId="{7F9674B3-ADCB-44C5-9838-7BE4A04CD16E}" type="presOf" srcId="{5A938910-DDFD-4E7A-8F7A-0B93FC3F77B6}" destId="{BB2F72D7-7D26-49CB-8DE5-BF1C6A726F48}" srcOrd="0" destOrd="0" presId="urn:microsoft.com/office/officeart/2005/8/layout/hierarchy1"/>
    <dgm:cxn modelId="{D6026E55-5A5E-45CE-933B-6AC953CF22DA}" srcId="{A168A473-3FEB-4D04-8540-B0D02DE774A7}" destId="{8AFDE656-4303-45E2-8CEB-C9D6CBF856AC}" srcOrd="0" destOrd="0" parTransId="{4FACEFEE-B320-4AD8-BD84-8084F620F05D}" sibTransId="{D2ECE1C1-09F4-4D61-8C64-542033BAEB79}"/>
    <dgm:cxn modelId="{B8F0E0F1-523C-475E-8511-4DA289179E1F}" type="presOf" srcId="{4FACEFEE-B320-4AD8-BD84-8084F620F05D}" destId="{74A7B5BA-D5BC-4371-BA79-415A836BB11F}" srcOrd="0" destOrd="0" presId="urn:microsoft.com/office/officeart/2005/8/layout/hierarchy1"/>
    <dgm:cxn modelId="{9943EF72-5AF9-488F-A360-D1F4295A92DA}" type="presOf" srcId="{A168A473-3FEB-4D04-8540-B0D02DE774A7}" destId="{A87D69C5-3DAB-48F6-B37A-C509D6779841}" srcOrd="0" destOrd="0" presId="urn:microsoft.com/office/officeart/2005/8/layout/hierarchy1"/>
    <dgm:cxn modelId="{FCEF083A-DB47-4312-BB1E-A0BB28D18B34}" type="presOf" srcId="{8AFDE656-4303-45E2-8CEB-C9D6CBF856AC}" destId="{F0B78788-B0D9-47D2-8642-26DEAC3EB31A}" srcOrd="0" destOrd="0" presId="urn:microsoft.com/office/officeart/2005/8/layout/hierarchy1"/>
    <dgm:cxn modelId="{021B1435-EA1B-4F09-9C99-DCE58C84881E}" type="presOf" srcId="{166470EE-0619-4AFB-89C3-68116BAB6621}" destId="{4FC89875-6CEA-4C85-BE02-D9EF343CD46E}" srcOrd="0" destOrd="0" presId="urn:microsoft.com/office/officeart/2005/8/layout/hierarchy1"/>
    <dgm:cxn modelId="{46BAED89-9249-49C0-AA22-CBA552650DD3}" srcId="{35C611FC-4912-4FE6-8D6B-5120F660D144}" destId="{37E9ABFE-6971-4D0D-923C-FCCEAA2F833A}" srcOrd="1" destOrd="0" parTransId="{786A4952-7886-4759-8A32-69EDF217550F}" sibTransId="{B4599700-5BD7-438A-AE5F-B84B79920E1E}"/>
    <dgm:cxn modelId="{12120668-FC11-46C8-B46E-F7952CD859B1}" type="presOf" srcId="{35C611FC-4912-4FE6-8D6B-5120F660D144}" destId="{2163498B-3D7C-4CEA-ADFA-46E0DC35B29E}" srcOrd="0" destOrd="0" presId="urn:microsoft.com/office/officeart/2005/8/layout/hierarchy1"/>
    <dgm:cxn modelId="{94C1C262-29A9-4479-A44F-AAE80ADDB6F7}" type="presOf" srcId="{37E9ABFE-6971-4D0D-923C-FCCEAA2F833A}" destId="{32942DDE-F155-4D6E-AD9F-601AC978B5CE}" srcOrd="0" destOrd="0" presId="urn:microsoft.com/office/officeart/2005/8/layout/hierarchy1"/>
    <dgm:cxn modelId="{AFC19568-CC81-4FD9-A523-E1D7BEE1791F}" srcId="{5A938910-DDFD-4E7A-8F7A-0B93FC3F77B6}" destId="{35C611FC-4912-4FE6-8D6B-5120F660D144}" srcOrd="0" destOrd="0" parTransId="{491F0B29-BDF1-4E24-99DA-224B8CD593CE}" sibTransId="{13F3D6E3-5CB5-492D-B9F7-84BB86A0A8CB}"/>
    <dgm:cxn modelId="{5253DFFB-A9C5-4764-8BC5-A2C01439763D}" srcId="{37E9ABFE-6971-4D0D-923C-FCCEAA2F833A}" destId="{6CEF022C-97F0-44E5-A94A-6616D5B487AC}" srcOrd="0" destOrd="0" parTransId="{166470EE-0619-4AFB-89C3-68116BAB6621}" sibTransId="{43D9D850-C5EB-440D-906F-88C20BCF25B5}"/>
    <dgm:cxn modelId="{A67F5D0F-9CBE-4949-8968-4445504F5515}" type="presOf" srcId="{786A4952-7886-4759-8A32-69EDF217550F}" destId="{CC390CCA-2D4B-4EEE-80C5-92C2816677E9}" srcOrd="0" destOrd="0" presId="urn:microsoft.com/office/officeart/2005/8/layout/hierarchy1"/>
    <dgm:cxn modelId="{F42393AA-080B-4B09-B12A-E19926C26F43}" type="presOf" srcId="{DFE9B73F-D754-4C30-B85B-CA57B0A94E80}" destId="{063DD88E-4EC0-43E7-9442-DD6C82E241F1}" srcOrd="0" destOrd="0" presId="urn:microsoft.com/office/officeart/2005/8/layout/hierarchy1"/>
    <dgm:cxn modelId="{5B862201-0F76-441F-980A-AEE61621D09E}" type="presOf" srcId="{6CEF022C-97F0-44E5-A94A-6616D5B487AC}" destId="{C562BF23-FB2C-492B-AEE1-27D0E94962DC}" srcOrd="0" destOrd="0" presId="urn:microsoft.com/office/officeart/2005/8/layout/hierarchy1"/>
    <dgm:cxn modelId="{46949A07-844C-4344-BC9D-55A13595FC55}" type="presParOf" srcId="{BB2F72D7-7D26-49CB-8DE5-BF1C6A726F48}" destId="{8BFB990E-6A12-47E2-8367-90EFC7396C96}" srcOrd="0" destOrd="0" presId="urn:microsoft.com/office/officeart/2005/8/layout/hierarchy1"/>
    <dgm:cxn modelId="{C1AA2683-D2F6-47FB-B59E-544FE79B9F86}" type="presParOf" srcId="{8BFB990E-6A12-47E2-8367-90EFC7396C96}" destId="{AE6CCF1B-3A7C-4827-BEE2-5AC7B4DF3CB6}" srcOrd="0" destOrd="0" presId="urn:microsoft.com/office/officeart/2005/8/layout/hierarchy1"/>
    <dgm:cxn modelId="{DB30E0AB-DE5D-4476-8FBB-DEC570BF4586}" type="presParOf" srcId="{AE6CCF1B-3A7C-4827-BEE2-5AC7B4DF3CB6}" destId="{88D825EF-CAB3-4351-8F27-7DA148F5A026}" srcOrd="0" destOrd="0" presId="urn:microsoft.com/office/officeart/2005/8/layout/hierarchy1"/>
    <dgm:cxn modelId="{19342703-CA2F-4EDC-900A-8F3EBD80D824}" type="presParOf" srcId="{AE6CCF1B-3A7C-4827-BEE2-5AC7B4DF3CB6}" destId="{2163498B-3D7C-4CEA-ADFA-46E0DC35B29E}" srcOrd="1" destOrd="0" presId="urn:microsoft.com/office/officeart/2005/8/layout/hierarchy1"/>
    <dgm:cxn modelId="{7846A611-D59E-4230-A5AB-A6B9D279E2A6}" type="presParOf" srcId="{8BFB990E-6A12-47E2-8367-90EFC7396C96}" destId="{FB4DE071-1BB4-4171-A609-FDFC1356D69A}" srcOrd="1" destOrd="0" presId="urn:microsoft.com/office/officeart/2005/8/layout/hierarchy1"/>
    <dgm:cxn modelId="{8744606A-A84F-40F9-A48C-A77FB6F64554}" type="presParOf" srcId="{FB4DE071-1BB4-4171-A609-FDFC1356D69A}" destId="{063DD88E-4EC0-43E7-9442-DD6C82E241F1}" srcOrd="0" destOrd="0" presId="urn:microsoft.com/office/officeart/2005/8/layout/hierarchy1"/>
    <dgm:cxn modelId="{4606B918-E9D9-4E35-A5C5-E02BD9885CC8}" type="presParOf" srcId="{FB4DE071-1BB4-4171-A609-FDFC1356D69A}" destId="{89524A66-2E65-4A95-9697-DEC6D14A2B1A}" srcOrd="1" destOrd="0" presId="urn:microsoft.com/office/officeart/2005/8/layout/hierarchy1"/>
    <dgm:cxn modelId="{D026E9AE-487D-4849-99A5-6BBD0DA82ECE}" type="presParOf" srcId="{89524A66-2E65-4A95-9697-DEC6D14A2B1A}" destId="{FC1C1F1C-2ED5-4754-AC39-7B69F5189E85}" srcOrd="0" destOrd="0" presId="urn:microsoft.com/office/officeart/2005/8/layout/hierarchy1"/>
    <dgm:cxn modelId="{FD1B95F0-42A7-487C-AB6C-753C8A3C772E}" type="presParOf" srcId="{FC1C1F1C-2ED5-4754-AC39-7B69F5189E85}" destId="{B07CF246-8335-41C7-B6B2-B9A1791B966E}" srcOrd="0" destOrd="0" presId="urn:microsoft.com/office/officeart/2005/8/layout/hierarchy1"/>
    <dgm:cxn modelId="{8DCACA4D-D739-4843-A425-12A66BD8A124}" type="presParOf" srcId="{FC1C1F1C-2ED5-4754-AC39-7B69F5189E85}" destId="{A87D69C5-3DAB-48F6-B37A-C509D6779841}" srcOrd="1" destOrd="0" presId="urn:microsoft.com/office/officeart/2005/8/layout/hierarchy1"/>
    <dgm:cxn modelId="{B2F8C713-09AD-44C2-8048-A27CD501C1AC}" type="presParOf" srcId="{89524A66-2E65-4A95-9697-DEC6D14A2B1A}" destId="{25AB4C20-9AE7-4883-B3B4-178AC6B87EF0}" srcOrd="1" destOrd="0" presId="urn:microsoft.com/office/officeart/2005/8/layout/hierarchy1"/>
    <dgm:cxn modelId="{2D509CA5-AA88-44B8-82BB-1F18A7CC5BE8}" type="presParOf" srcId="{25AB4C20-9AE7-4883-B3B4-178AC6B87EF0}" destId="{74A7B5BA-D5BC-4371-BA79-415A836BB11F}" srcOrd="0" destOrd="0" presId="urn:microsoft.com/office/officeart/2005/8/layout/hierarchy1"/>
    <dgm:cxn modelId="{6C7C0F57-382E-4A57-9A1A-FA10F2BC2E7A}" type="presParOf" srcId="{25AB4C20-9AE7-4883-B3B4-178AC6B87EF0}" destId="{380DF07A-D205-4E13-8433-E489991F5D37}" srcOrd="1" destOrd="0" presId="urn:microsoft.com/office/officeart/2005/8/layout/hierarchy1"/>
    <dgm:cxn modelId="{1BDB217D-FBBC-4B49-B6B9-F37BFB57B332}" type="presParOf" srcId="{380DF07A-D205-4E13-8433-E489991F5D37}" destId="{7A345280-61D3-4EBC-837D-2286C271D99F}" srcOrd="0" destOrd="0" presId="urn:microsoft.com/office/officeart/2005/8/layout/hierarchy1"/>
    <dgm:cxn modelId="{27AF9E57-B02C-4377-9E0D-EBD1F7B3269D}" type="presParOf" srcId="{7A345280-61D3-4EBC-837D-2286C271D99F}" destId="{60CB53BE-875F-4769-9ECA-2F016FEFDA8B}" srcOrd="0" destOrd="0" presId="urn:microsoft.com/office/officeart/2005/8/layout/hierarchy1"/>
    <dgm:cxn modelId="{9F1491B8-5739-44E3-A7D3-2A71912580C8}" type="presParOf" srcId="{7A345280-61D3-4EBC-837D-2286C271D99F}" destId="{F0B78788-B0D9-47D2-8642-26DEAC3EB31A}" srcOrd="1" destOrd="0" presId="urn:microsoft.com/office/officeart/2005/8/layout/hierarchy1"/>
    <dgm:cxn modelId="{1895DC8F-A3A2-43B9-BE56-5BB34DE09557}" type="presParOf" srcId="{380DF07A-D205-4E13-8433-E489991F5D37}" destId="{480418BD-7ABF-43A1-86B5-3F51EDD32858}" srcOrd="1" destOrd="0" presId="urn:microsoft.com/office/officeart/2005/8/layout/hierarchy1"/>
    <dgm:cxn modelId="{36A7BB7E-5C78-4D64-BBFF-8F27261DBF65}" type="presParOf" srcId="{FB4DE071-1BB4-4171-A609-FDFC1356D69A}" destId="{CC390CCA-2D4B-4EEE-80C5-92C2816677E9}" srcOrd="2" destOrd="0" presId="urn:microsoft.com/office/officeart/2005/8/layout/hierarchy1"/>
    <dgm:cxn modelId="{7A874B5F-F378-4969-88CF-E3ED40A8C2AD}" type="presParOf" srcId="{FB4DE071-1BB4-4171-A609-FDFC1356D69A}" destId="{E6823292-2DEE-4582-B33F-04183070D86B}" srcOrd="3" destOrd="0" presId="urn:microsoft.com/office/officeart/2005/8/layout/hierarchy1"/>
    <dgm:cxn modelId="{D7F28610-0FDB-44E1-A473-C606256BFC82}" type="presParOf" srcId="{E6823292-2DEE-4582-B33F-04183070D86B}" destId="{C72069B6-2F5D-40BD-AD64-E144A1AF10AD}" srcOrd="0" destOrd="0" presId="urn:microsoft.com/office/officeart/2005/8/layout/hierarchy1"/>
    <dgm:cxn modelId="{DC34409F-E433-4B96-9453-F37D00828B05}" type="presParOf" srcId="{C72069B6-2F5D-40BD-AD64-E144A1AF10AD}" destId="{D55DCAE7-C1A0-4EB6-ABDB-00537CBB12E3}" srcOrd="0" destOrd="0" presId="urn:microsoft.com/office/officeart/2005/8/layout/hierarchy1"/>
    <dgm:cxn modelId="{787B2E8F-003C-460F-A366-CB566B392845}" type="presParOf" srcId="{C72069B6-2F5D-40BD-AD64-E144A1AF10AD}" destId="{32942DDE-F155-4D6E-AD9F-601AC978B5CE}" srcOrd="1" destOrd="0" presId="urn:microsoft.com/office/officeart/2005/8/layout/hierarchy1"/>
    <dgm:cxn modelId="{6496B5FC-92E0-41F7-B48E-B2DCC4E3CA05}" type="presParOf" srcId="{E6823292-2DEE-4582-B33F-04183070D86B}" destId="{BF52723C-9F79-425F-990B-456627E80872}" srcOrd="1" destOrd="0" presId="urn:microsoft.com/office/officeart/2005/8/layout/hierarchy1"/>
    <dgm:cxn modelId="{54EA59B2-8A63-4F97-9EEF-A55A42E5CBA1}" type="presParOf" srcId="{BF52723C-9F79-425F-990B-456627E80872}" destId="{4FC89875-6CEA-4C85-BE02-D9EF343CD46E}" srcOrd="0" destOrd="0" presId="urn:microsoft.com/office/officeart/2005/8/layout/hierarchy1"/>
    <dgm:cxn modelId="{E16891E7-3F75-49ED-AE68-68183A7D151E}" type="presParOf" srcId="{BF52723C-9F79-425F-990B-456627E80872}" destId="{2084B2CD-F571-45F2-A385-3B9D792DB0C9}" srcOrd="1" destOrd="0" presId="urn:microsoft.com/office/officeart/2005/8/layout/hierarchy1"/>
    <dgm:cxn modelId="{BD00392A-DAA9-49CB-88A9-28DC597CDA7D}" type="presParOf" srcId="{2084B2CD-F571-45F2-A385-3B9D792DB0C9}" destId="{EDBDE7D5-D4F0-41B2-A87C-A53B4781C27A}" srcOrd="0" destOrd="0" presId="urn:microsoft.com/office/officeart/2005/8/layout/hierarchy1"/>
    <dgm:cxn modelId="{12B70292-C167-47ED-91E9-14E5F4ABF213}" type="presParOf" srcId="{EDBDE7D5-D4F0-41B2-A87C-A53B4781C27A}" destId="{EE95A73F-5E1E-4CF1-964C-0FB554D7DB5A}" srcOrd="0" destOrd="0" presId="urn:microsoft.com/office/officeart/2005/8/layout/hierarchy1"/>
    <dgm:cxn modelId="{84873D52-E3D3-4831-8A93-319C45BF13B0}" type="presParOf" srcId="{EDBDE7D5-D4F0-41B2-A87C-A53B4781C27A}" destId="{C562BF23-FB2C-492B-AEE1-27D0E94962DC}" srcOrd="1" destOrd="0" presId="urn:microsoft.com/office/officeart/2005/8/layout/hierarchy1"/>
    <dgm:cxn modelId="{9CC13BA2-BF5C-4AA3-B007-A0CFCE811CE3}" type="presParOf" srcId="{2084B2CD-F571-45F2-A385-3B9D792DB0C9}" destId="{4B786BCF-0206-45C5-902E-473A3D1AFEA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F1AB9F-8101-48ED-95B5-ED23510350BF}" type="doc">
      <dgm:prSet loTypeId="urn:microsoft.com/office/officeart/2005/8/layout/hProcess6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3E01F014-C2C9-4660-BC7B-3702D4C62496}">
      <dgm:prSet phldrT="[Текст]"/>
      <dgm:spPr/>
      <dgm:t>
        <a:bodyPr/>
        <a:lstStyle/>
        <a:p>
          <a:r>
            <a:rPr lang="ru-RU" b="1" dirty="0" smtClean="0"/>
            <a:t>2020</a:t>
          </a:r>
          <a:endParaRPr lang="ru-RU" b="1" dirty="0"/>
        </a:p>
      </dgm:t>
    </dgm:pt>
    <dgm:pt modelId="{82872B09-DFB9-4C5D-9426-39B3A93E337F}" type="parTrans" cxnId="{6A22E164-EA7F-4E19-8800-9C7EC7BEA875}">
      <dgm:prSet/>
      <dgm:spPr/>
      <dgm:t>
        <a:bodyPr/>
        <a:lstStyle/>
        <a:p>
          <a:endParaRPr lang="ru-RU"/>
        </a:p>
      </dgm:t>
    </dgm:pt>
    <dgm:pt modelId="{1ACCD23F-4E1C-4B30-BD70-08B7AE682534}" type="sibTrans" cxnId="{6A22E164-EA7F-4E19-8800-9C7EC7BEA875}">
      <dgm:prSet/>
      <dgm:spPr/>
      <dgm:t>
        <a:bodyPr/>
        <a:lstStyle/>
        <a:p>
          <a:endParaRPr lang="ru-RU"/>
        </a:p>
      </dgm:t>
    </dgm:pt>
    <dgm:pt modelId="{4B617774-91B7-48E6-861F-805027CBFB05}">
      <dgm:prSet phldrT="[Текст]"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C7781F23-BB39-4811-8BD2-4A16666C13F7}" type="parTrans" cxnId="{684ED4A7-442B-4602-AF95-4F69ABD15983}">
      <dgm:prSet/>
      <dgm:spPr/>
      <dgm:t>
        <a:bodyPr/>
        <a:lstStyle/>
        <a:p>
          <a:endParaRPr lang="ru-RU"/>
        </a:p>
      </dgm:t>
    </dgm:pt>
    <dgm:pt modelId="{0AACB4DA-6B62-4F93-9473-12E57A2E62C3}" type="sibTrans" cxnId="{684ED4A7-442B-4602-AF95-4F69ABD15983}">
      <dgm:prSet/>
      <dgm:spPr/>
      <dgm:t>
        <a:bodyPr/>
        <a:lstStyle/>
        <a:p>
          <a:endParaRPr lang="ru-RU"/>
        </a:p>
      </dgm:t>
    </dgm:pt>
    <dgm:pt modelId="{F061C143-F3F8-4356-A9FA-23AFB882335F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b="1" dirty="0" smtClean="0"/>
            <a:t>2021</a:t>
          </a:r>
          <a:endParaRPr lang="ru-RU" b="1" dirty="0"/>
        </a:p>
      </dgm:t>
    </dgm:pt>
    <dgm:pt modelId="{9EB0A983-911E-43AC-A192-B349C6B2E524}" type="parTrans" cxnId="{836C64D7-96BF-474C-93D8-2659C0A52064}">
      <dgm:prSet/>
      <dgm:spPr/>
      <dgm:t>
        <a:bodyPr/>
        <a:lstStyle/>
        <a:p>
          <a:endParaRPr lang="ru-RU"/>
        </a:p>
      </dgm:t>
    </dgm:pt>
    <dgm:pt modelId="{291DFE73-2FD4-443C-8A50-704ACCB1FE18}" type="sibTrans" cxnId="{836C64D7-96BF-474C-93D8-2659C0A52064}">
      <dgm:prSet/>
      <dgm:spPr/>
      <dgm:t>
        <a:bodyPr/>
        <a:lstStyle/>
        <a:p>
          <a:endParaRPr lang="ru-RU"/>
        </a:p>
      </dgm:t>
    </dgm:pt>
    <dgm:pt modelId="{81A7C32A-03C4-4F57-933C-FF9243EFAEDA}">
      <dgm:prSet phldrT="[Текст]"/>
      <dgm:spPr>
        <a:solidFill>
          <a:schemeClr val="accent3">
            <a:alpha val="90000"/>
          </a:schemeClr>
        </a:solidFill>
      </dgm:spPr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F0374AC5-F644-4840-AB50-85DAC6B88131}" type="parTrans" cxnId="{472D8DE9-0D98-4E5C-92DA-AB95033C209D}">
      <dgm:prSet/>
      <dgm:spPr/>
      <dgm:t>
        <a:bodyPr/>
        <a:lstStyle/>
        <a:p>
          <a:endParaRPr lang="ru-RU"/>
        </a:p>
      </dgm:t>
    </dgm:pt>
    <dgm:pt modelId="{3CAED0A4-0DAA-406B-89AC-6AD09216E519}" type="sibTrans" cxnId="{472D8DE9-0D98-4E5C-92DA-AB95033C209D}">
      <dgm:prSet/>
      <dgm:spPr/>
      <dgm:t>
        <a:bodyPr/>
        <a:lstStyle/>
        <a:p>
          <a:endParaRPr lang="ru-RU"/>
        </a:p>
      </dgm:t>
    </dgm:pt>
    <dgm:pt modelId="{99EAD4A3-AAAC-45AD-BCDF-A04B2F3A97F1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b="1" dirty="0" smtClean="0"/>
            <a:t>20</a:t>
          </a:r>
          <a:r>
            <a:rPr lang="en-US" b="1" dirty="0" smtClean="0"/>
            <a:t>2</a:t>
          </a:r>
          <a:r>
            <a:rPr lang="ru-RU" b="1" dirty="0" smtClean="0"/>
            <a:t>2</a:t>
          </a:r>
          <a:endParaRPr lang="ru-RU" b="1" dirty="0"/>
        </a:p>
      </dgm:t>
    </dgm:pt>
    <dgm:pt modelId="{78B7CDDB-183E-4CCF-BD5C-BC4C4D07A152}" type="parTrans" cxnId="{23986257-F373-46BE-B6AD-E0D53FAA3A64}">
      <dgm:prSet/>
      <dgm:spPr/>
      <dgm:t>
        <a:bodyPr/>
        <a:lstStyle/>
        <a:p>
          <a:endParaRPr lang="ru-RU"/>
        </a:p>
      </dgm:t>
    </dgm:pt>
    <dgm:pt modelId="{8EBFCB34-8834-4720-9D40-1F13E2D07F6D}" type="sibTrans" cxnId="{23986257-F373-46BE-B6AD-E0D53FAA3A64}">
      <dgm:prSet/>
      <dgm:spPr/>
      <dgm:t>
        <a:bodyPr/>
        <a:lstStyle/>
        <a:p>
          <a:endParaRPr lang="ru-RU"/>
        </a:p>
      </dgm:t>
    </dgm:pt>
    <dgm:pt modelId="{623E8217-F277-4101-99B1-8A0648DCAC41}">
      <dgm:prSet phldrT="[Текст]"/>
      <dgm:spPr>
        <a:solidFill>
          <a:srgbClr val="9966FF">
            <a:alpha val="89804"/>
          </a:srgbClr>
        </a:solidFill>
      </dgm:spPr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2289E339-2E24-4EC5-A00A-033A1C6F8CD4}" type="parTrans" cxnId="{F9D3D1AA-10E0-4AF8-B431-2420589DF9A4}">
      <dgm:prSet/>
      <dgm:spPr/>
      <dgm:t>
        <a:bodyPr/>
        <a:lstStyle/>
        <a:p>
          <a:endParaRPr lang="ru-RU"/>
        </a:p>
      </dgm:t>
    </dgm:pt>
    <dgm:pt modelId="{7857C6DD-07B7-43EE-93B9-680C769F3D37}" type="sibTrans" cxnId="{F9D3D1AA-10E0-4AF8-B431-2420589DF9A4}">
      <dgm:prSet/>
      <dgm:spPr/>
      <dgm:t>
        <a:bodyPr/>
        <a:lstStyle/>
        <a:p>
          <a:endParaRPr lang="ru-RU"/>
        </a:p>
      </dgm:t>
    </dgm:pt>
    <dgm:pt modelId="{009C3591-E64D-49B4-9A4F-E761918C6813}" type="pres">
      <dgm:prSet presAssocID="{ECF1AB9F-8101-48ED-95B5-ED23510350B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618C0A-196B-4D75-956D-FFD1911AA413}" type="pres">
      <dgm:prSet presAssocID="{3E01F014-C2C9-4660-BC7B-3702D4C62496}" presName="compNode" presStyleCnt="0"/>
      <dgm:spPr/>
    </dgm:pt>
    <dgm:pt modelId="{A38D6396-E43B-4357-B838-E7584530DC41}" type="pres">
      <dgm:prSet presAssocID="{3E01F014-C2C9-4660-BC7B-3702D4C62496}" presName="noGeometry" presStyleCnt="0"/>
      <dgm:spPr/>
    </dgm:pt>
    <dgm:pt modelId="{C390C95D-7FEB-4C94-983D-E2F5A0C7DC98}" type="pres">
      <dgm:prSet presAssocID="{3E01F014-C2C9-4660-BC7B-3702D4C62496}" presName="childTextVisible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5A93E0-1E8A-4AE5-9FF1-5F09E3D0AD6E}" type="pres">
      <dgm:prSet presAssocID="{3E01F014-C2C9-4660-BC7B-3702D4C62496}" presName="childTextHidden" presStyleLbl="bgAccFollowNode1" presStyleIdx="0" presStyleCnt="3"/>
      <dgm:spPr/>
      <dgm:t>
        <a:bodyPr/>
        <a:lstStyle/>
        <a:p>
          <a:endParaRPr lang="ru-RU"/>
        </a:p>
      </dgm:t>
    </dgm:pt>
    <dgm:pt modelId="{A2C31485-298F-42C6-A50A-B881D0BE517C}" type="pres">
      <dgm:prSet presAssocID="{3E01F014-C2C9-4660-BC7B-3702D4C6249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371A4-030F-41E3-9563-6D3D9B9B8326}" type="pres">
      <dgm:prSet presAssocID="{3E01F014-C2C9-4660-BC7B-3702D4C62496}" presName="aSpace" presStyleCnt="0"/>
      <dgm:spPr/>
    </dgm:pt>
    <dgm:pt modelId="{67B27879-11E7-4092-A9CA-D29F14F6825B}" type="pres">
      <dgm:prSet presAssocID="{F061C143-F3F8-4356-A9FA-23AFB882335F}" presName="compNode" presStyleCnt="0"/>
      <dgm:spPr/>
    </dgm:pt>
    <dgm:pt modelId="{074A9C30-FBF7-4D93-8316-E5320C949AF2}" type="pres">
      <dgm:prSet presAssocID="{F061C143-F3F8-4356-A9FA-23AFB882335F}" presName="noGeometry" presStyleCnt="0"/>
      <dgm:spPr/>
    </dgm:pt>
    <dgm:pt modelId="{B27721B5-DA7D-4382-AD9C-A2191B16B454}" type="pres">
      <dgm:prSet presAssocID="{F061C143-F3F8-4356-A9FA-23AFB882335F}" presName="childTextVisible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3E2475-E044-4592-A294-D49FFF28DE7A}" type="pres">
      <dgm:prSet presAssocID="{F061C143-F3F8-4356-A9FA-23AFB882335F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8985E629-3E3D-46B4-8BFE-5A7761C75415}" type="pres">
      <dgm:prSet presAssocID="{F061C143-F3F8-4356-A9FA-23AFB882335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856FC1-9A08-4D3B-BD4E-4EDD8A3FEACE}" type="pres">
      <dgm:prSet presAssocID="{F061C143-F3F8-4356-A9FA-23AFB882335F}" presName="aSpace" presStyleCnt="0"/>
      <dgm:spPr/>
    </dgm:pt>
    <dgm:pt modelId="{6F1E0452-B938-4DD8-AFD1-78F282EDC28B}" type="pres">
      <dgm:prSet presAssocID="{99EAD4A3-AAAC-45AD-BCDF-A04B2F3A97F1}" presName="compNode" presStyleCnt="0"/>
      <dgm:spPr/>
    </dgm:pt>
    <dgm:pt modelId="{1CFF2948-B87C-4FEE-AC72-2D3E6C5F7BC1}" type="pres">
      <dgm:prSet presAssocID="{99EAD4A3-AAAC-45AD-BCDF-A04B2F3A97F1}" presName="noGeometry" presStyleCnt="0"/>
      <dgm:spPr/>
    </dgm:pt>
    <dgm:pt modelId="{328D363E-B933-407E-946C-7011BDF49F1D}" type="pres">
      <dgm:prSet presAssocID="{99EAD4A3-AAAC-45AD-BCDF-A04B2F3A97F1}" presName="childTextVisible" presStyleLbl="bgAccFollowNode1" presStyleIdx="2" presStyleCnt="3" custLinFactNeighborX="-633" custLinFactNeighborY="1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29EFD-9DD8-4B93-A8C3-EF13450A1391}" type="pres">
      <dgm:prSet presAssocID="{99EAD4A3-AAAC-45AD-BCDF-A04B2F3A97F1}" presName="childTextHidden" presStyleLbl="bgAccFollowNode1" presStyleIdx="2" presStyleCnt="3"/>
      <dgm:spPr/>
      <dgm:t>
        <a:bodyPr/>
        <a:lstStyle/>
        <a:p>
          <a:endParaRPr lang="ru-RU"/>
        </a:p>
      </dgm:t>
    </dgm:pt>
    <dgm:pt modelId="{330E82D6-A713-49E5-9C78-F46BCFA3F5DB}" type="pres">
      <dgm:prSet presAssocID="{99EAD4A3-AAAC-45AD-BCDF-A04B2F3A97F1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6C64D7-96BF-474C-93D8-2659C0A52064}" srcId="{ECF1AB9F-8101-48ED-95B5-ED23510350BF}" destId="{F061C143-F3F8-4356-A9FA-23AFB882335F}" srcOrd="1" destOrd="0" parTransId="{9EB0A983-911E-43AC-A192-B349C6B2E524}" sibTransId="{291DFE73-2FD4-443C-8A50-704ACCB1FE18}"/>
    <dgm:cxn modelId="{025927D6-DE96-4719-9F29-3F30000B50CD}" type="presOf" srcId="{623E8217-F277-4101-99B1-8A0648DCAC41}" destId="{328D363E-B933-407E-946C-7011BDF49F1D}" srcOrd="0" destOrd="0" presId="urn:microsoft.com/office/officeart/2005/8/layout/hProcess6"/>
    <dgm:cxn modelId="{C56A7539-14E2-4156-BD7B-CBB8D1631E5D}" type="presOf" srcId="{3E01F014-C2C9-4660-BC7B-3702D4C62496}" destId="{A2C31485-298F-42C6-A50A-B881D0BE517C}" srcOrd="0" destOrd="0" presId="urn:microsoft.com/office/officeart/2005/8/layout/hProcess6"/>
    <dgm:cxn modelId="{23986257-F373-46BE-B6AD-E0D53FAA3A64}" srcId="{ECF1AB9F-8101-48ED-95B5-ED23510350BF}" destId="{99EAD4A3-AAAC-45AD-BCDF-A04B2F3A97F1}" srcOrd="2" destOrd="0" parTransId="{78B7CDDB-183E-4CCF-BD5C-BC4C4D07A152}" sibTransId="{8EBFCB34-8834-4720-9D40-1F13E2D07F6D}"/>
    <dgm:cxn modelId="{6A22E164-EA7F-4E19-8800-9C7EC7BEA875}" srcId="{ECF1AB9F-8101-48ED-95B5-ED23510350BF}" destId="{3E01F014-C2C9-4660-BC7B-3702D4C62496}" srcOrd="0" destOrd="0" parTransId="{82872B09-DFB9-4C5D-9426-39B3A93E337F}" sibTransId="{1ACCD23F-4E1C-4B30-BD70-08B7AE682534}"/>
    <dgm:cxn modelId="{7C43257E-989C-4050-A5E1-C37340E42032}" type="presOf" srcId="{81A7C32A-03C4-4F57-933C-FF9243EFAEDA}" destId="{723E2475-E044-4592-A294-D49FFF28DE7A}" srcOrd="1" destOrd="0" presId="urn:microsoft.com/office/officeart/2005/8/layout/hProcess6"/>
    <dgm:cxn modelId="{F9D3D1AA-10E0-4AF8-B431-2420589DF9A4}" srcId="{99EAD4A3-AAAC-45AD-BCDF-A04B2F3A97F1}" destId="{623E8217-F277-4101-99B1-8A0648DCAC41}" srcOrd="0" destOrd="0" parTransId="{2289E339-2E24-4EC5-A00A-033A1C6F8CD4}" sibTransId="{7857C6DD-07B7-43EE-93B9-680C769F3D37}"/>
    <dgm:cxn modelId="{14282E4B-7109-43E9-9963-93B17E34DAB7}" type="presOf" srcId="{99EAD4A3-AAAC-45AD-BCDF-A04B2F3A97F1}" destId="{330E82D6-A713-49E5-9C78-F46BCFA3F5DB}" srcOrd="0" destOrd="0" presId="urn:microsoft.com/office/officeart/2005/8/layout/hProcess6"/>
    <dgm:cxn modelId="{15C0FD13-DEE3-4D04-A857-4F3C2697BE92}" type="presOf" srcId="{F061C143-F3F8-4356-A9FA-23AFB882335F}" destId="{8985E629-3E3D-46B4-8BFE-5A7761C75415}" srcOrd="0" destOrd="0" presId="urn:microsoft.com/office/officeart/2005/8/layout/hProcess6"/>
    <dgm:cxn modelId="{0FC3E3A7-3787-484B-B94B-B8F65D4A3CE8}" type="presOf" srcId="{4B617774-91B7-48E6-861F-805027CBFB05}" destId="{8C5A93E0-1E8A-4AE5-9FF1-5F09E3D0AD6E}" srcOrd="1" destOrd="0" presId="urn:microsoft.com/office/officeart/2005/8/layout/hProcess6"/>
    <dgm:cxn modelId="{BBD9FDAE-3784-4C01-891B-D4CFCF6897C4}" type="presOf" srcId="{623E8217-F277-4101-99B1-8A0648DCAC41}" destId="{3C729EFD-9DD8-4B93-A8C3-EF13450A1391}" srcOrd="1" destOrd="0" presId="urn:microsoft.com/office/officeart/2005/8/layout/hProcess6"/>
    <dgm:cxn modelId="{472D8DE9-0D98-4E5C-92DA-AB95033C209D}" srcId="{F061C143-F3F8-4356-A9FA-23AFB882335F}" destId="{81A7C32A-03C4-4F57-933C-FF9243EFAEDA}" srcOrd="0" destOrd="0" parTransId="{F0374AC5-F644-4840-AB50-85DAC6B88131}" sibTransId="{3CAED0A4-0DAA-406B-89AC-6AD09216E519}"/>
    <dgm:cxn modelId="{A16EAB6E-C46D-46AA-8568-D76F61E660B6}" type="presOf" srcId="{4B617774-91B7-48E6-861F-805027CBFB05}" destId="{C390C95D-7FEB-4C94-983D-E2F5A0C7DC98}" srcOrd="0" destOrd="0" presId="urn:microsoft.com/office/officeart/2005/8/layout/hProcess6"/>
    <dgm:cxn modelId="{628C667B-6061-4C8B-8F21-1F5DD6D0CD72}" type="presOf" srcId="{ECF1AB9F-8101-48ED-95B5-ED23510350BF}" destId="{009C3591-E64D-49B4-9A4F-E761918C6813}" srcOrd="0" destOrd="0" presId="urn:microsoft.com/office/officeart/2005/8/layout/hProcess6"/>
    <dgm:cxn modelId="{684ED4A7-442B-4602-AF95-4F69ABD15983}" srcId="{3E01F014-C2C9-4660-BC7B-3702D4C62496}" destId="{4B617774-91B7-48E6-861F-805027CBFB05}" srcOrd="0" destOrd="0" parTransId="{C7781F23-BB39-4811-8BD2-4A16666C13F7}" sibTransId="{0AACB4DA-6B62-4F93-9473-12E57A2E62C3}"/>
    <dgm:cxn modelId="{9B0B2E7D-6E5D-4CC9-853E-4BB90C66647A}" type="presOf" srcId="{81A7C32A-03C4-4F57-933C-FF9243EFAEDA}" destId="{B27721B5-DA7D-4382-AD9C-A2191B16B454}" srcOrd="0" destOrd="0" presId="urn:microsoft.com/office/officeart/2005/8/layout/hProcess6"/>
    <dgm:cxn modelId="{AB5C5FA4-F6A1-407B-9F4B-09D88F44BF03}" type="presParOf" srcId="{009C3591-E64D-49B4-9A4F-E761918C6813}" destId="{5E618C0A-196B-4D75-956D-FFD1911AA413}" srcOrd="0" destOrd="0" presId="urn:microsoft.com/office/officeart/2005/8/layout/hProcess6"/>
    <dgm:cxn modelId="{9E2FE38E-C0A1-46C3-B934-87D56F937AE8}" type="presParOf" srcId="{5E618C0A-196B-4D75-956D-FFD1911AA413}" destId="{A38D6396-E43B-4357-B838-E7584530DC41}" srcOrd="0" destOrd="0" presId="urn:microsoft.com/office/officeart/2005/8/layout/hProcess6"/>
    <dgm:cxn modelId="{2D86A6F5-CAF2-4867-A0EB-32FFBE2012AD}" type="presParOf" srcId="{5E618C0A-196B-4D75-956D-FFD1911AA413}" destId="{C390C95D-7FEB-4C94-983D-E2F5A0C7DC98}" srcOrd="1" destOrd="0" presId="urn:microsoft.com/office/officeart/2005/8/layout/hProcess6"/>
    <dgm:cxn modelId="{99C1687D-93AA-44D6-BA68-851B1EB4F7B5}" type="presParOf" srcId="{5E618C0A-196B-4D75-956D-FFD1911AA413}" destId="{8C5A93E0-1E8A-4AE5-9FF1-5F09E3D0AD6E}" srcOrd="2" destOrd="0" presId="urn:microsoft.com/office/officeart/2005/8/layout/hProcess6"/>
    <dgm:cxn modelId="{A4E90772-DB5F-4AD0-9FDA-5926E90292F8}" type="presParOf" srcId="{5E618C0A-196B-4D75-956D-FFD1911AA413}" destId="{A2C31485-298F-42C6-A50A-B881D0BE517C}" srcOrd="3" destOrd="0" presId="urn:microsoft.com/office/officeart/2005/8/layout/hProcess6"/>
    <dgm:cxn modelId="{5CE017A7-5561-4A73-B309-4CDF64B93D48}" type="presParOf" srcId="{009C3591-E64D-49B4-9A4F-E761918C6813}" destId="{C7C371A4-030F-41E3-9563-6D3D9B9B8326}" srcOrd="1" destOrd="0" presId="urn:microsoft.com/office/officeart/2005/8/layout/hProcess6"/>
    <dgm:cxn modelId="{8AFAAFC6-1119-4B15-9E5F-770C6A5DC9E5}" type="presParOf" srcId="{009C3591-E64D-49B4-9A4F-E761918C6813}" destId="{67B27879-11E7-4092-A9CA-D29F14F6825B}" srcOrd="2" destOrd="0" presId="urn:microsoft.com/office/officeart/2005/8/layout/hProcess6"/>
    <dgm:cxn modelId="{597B04AE-9C73-443E-A9E0-6286BCC15285}" type="presParOf" srcId="{67B27879-11E7-4092-A9CA-D29F14F6825B}" destId="{074A9C30-FBF7-4D93-8316-E5320C949AF2}" srcOrd="0" destOrd="0" presId="urn:microsoft.com/office/officeart/2005/8/layout/hProcess6"/>
    <dgm:cxn modelId="{72B9FFB5-8A53-4039-88EE-43C77B86AC1B}" type="presParOf" srcId="{67B27879-11E7-4092-A9CA-D29F14F6825B}" destId="{B27721B5-DA7D-4382-AD9C-A2191B16B454}" srcOrd="1" destOrd="0" presId="urn:microsoft.com/office/officeart/2005/8/layout/hProcess6"/>
    <dgm:cxn modelId="{79758DAA-1195-4EA3-974D-79D023537100}" type="presParOf" srcId="{67B27879-11E7-4092-A9CA-D29F14F6825B}" destId="{723E2475-E044-4592-A294-D49FFF28DE7A}" srcOrd="2" destOrd="0" presId="urn:microsoft.com/office/officeart/2005/8/layout/hProcess6"/>
    <dgm:cxn modelId="{AA384AD5-4FCE-4875-B1D1-9B083B8D5BC8}" type="presParOf" srcId="{67B27879-11E7-4092-A9CA-D29F14F6825B}" destId="{8985E629-3E3D-46B4-8BFE-5A7761C75415}" srcOrd="3" destOrd="0" presId="urn:microsoft.com/office/officeart/2005/8/layout/hProcess6"/>
    <dgm:cxn modelId="{55EE0F57-2286-4648-B03B-9863C73ADB76}" type="presParOf" srcId="{009C3591-E64D-49B4-9A4F-E761918C6813}" destId="{F2856FC1-9A08-4D3B-BD4E-4EDD8A3FEACE}" srcOrd="3" destOrd="0" presId="urn:microsoft.com/office/officeart/2005/8/layout/hProcess6"/>
    <dgm:cxn modelId="{FE25CEC1-990F-4D98-AAE3-39438595CB8E}" type="presParOf" srcId="{009C3591-E64D-49B4-9A4F-E761918C6813}" destId="{6F1E0452-B938-4DD8-AFD1-78F282EDC28B}" srcOrd="4" destOrd="0" presId="urn:microsoft.com/office/officeart/2005/8/layout/hProcess6"/>
    <dgm:cxn modelId="{6C97B7A7-CA3A-48A5-A169-79142A3B7513}" type="presParOf" srcId="{6F1E0452-B938-4DD8-AFD1-78F282EDC28B}" destId="{1CFF2948-B87C-4FEE-AC72-2D3E6C5F7BC1}" srcOrd="0" destOrd="0" presId="urn:microsoft.com/office/officeart/2005/8/layout/hProcess6"/>
    <dgm:cxn modelId="{67B669DF-33B8-4A15-8F6E-026457FAC4AD}" type="presParOf" srcId="{6F1E0452-B938-4DD8-AFD1-78F282EDC28B}" destId="{328D363E-B933-407E-946C-7011BDF49F1D}" srcOrd="1" destOrd="0" presId="urn:microsoft.com/office/officeart/2005/8/layout/hProcess6"/>
    <dgm:cxn modelId="{05AA787B-90F8-4075-8F1D-570F71944B91}" type="presParOf" srcId="{6F1E0452-B938-4DD8-AFD1-78F282EDC28B}" destId="{3C729EFD-9DD8-4B93-A8C3-EF13450A1391}" srcOrd="2" destOrd="0" presId="urn:microsoft.com/office/officeart/2005/8/layout/hProcess6"/>
    <dgm:cxn modelId="{4728810A-0C54-4960-B685-64C0BA5F1339}" type="presParOf" srcId="{6F1E0452-B938-4DD8-AFD1-78F282EDC28B}" destId="{330E82D6-A713-49E5-9C78-F46BCFA3F5DB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0.37895</cdr:x>
      <cdr:y>0.45098</cdr:y>
    </cdr:from>
    <cdr:to>
      <cdr:x>0.54737</cdr:x>
      <cdr:y>0.58824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92288" y="1656184"/>
          <a:ext cx="1152128" cy="50405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en-US" sz="2600" b="1" i="1" cap="all" dirty="0" smtClean="0">
              <a:solidFill>
                <a:schemeClr val="bg1"/>
              </a:solidFill>
            </a:rPr>
            <a:t>390</a:t>
          </a:r>
          <a:endParaRPr lang="ru-RU" sz="2600" b="1" i="1" cap="all" dirty="0" smtClean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EDF9A-A06A-453E-89B4-B78805C247BD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C9885-16C8-4638-BA89-88C5E62104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59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C9885-16C8-4638-BA89-88C5E6210492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779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ducont.ru/" TargetMode="External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484784"/>
            <a:ext cx="73401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Итоги </a:t>
            </a:r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работы системы образования </a:t>
            </a:r>
            <a:endParaRPr lang="ru-RU" sz="40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2021-2022 </a:t>
            </a:r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учебном году, </a:t>
            </a:r>
          </a:p>
          <a:p>
            <a:pPr algn="ctr"/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перспективы </a:t>
            </a:r>
            <a:endParaRPr lang="ru-RU" sz="40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2022-2023 </a:t>
            </a:r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учебный год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4736" y="4939206"/>
            <a:ext cx="774035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Б. В. Грушицкий,</a:t>
            </a:r>
          </a:p>
          <a:p>
            <a:pPr algn="r"/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начальник управления образования,</a:t>
            </a:r>
          </a:p>
          <a:p>
            <a:pPr algn="r"/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изической культуры и молодежной политики </a:t>
            </a:r>
          </a:p>
          <a:p>
            <a:pPr algn="r"/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администрации Усть-Таркского района</a:t>
            </a:r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6165304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ентябрь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2022 г.</a:t>
            </a:r>
            <a:endParaRPr lang="ru-RU" sz="20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12174"/>
            <a:ext cx="1877294" cy="1055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07" y="0"/>
            <a:ext cx="829265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5149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Рисунок 4" descr="ОГЭ-2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548680"/>
            <a:ext cx="4000000" cy="1000000"/>
          </a:xfrm>
          <a:prstGeom prst="rect">
            <a:avLst/>
          </a:prstGeom>
        </p:spPr>
      </p:pic>
      <p:pic>
        <p:nvPicPr>
          <p:cNvPr id="6" name="Рисунок 5" descr="20220601_094741.jpg"/>
          <p:cNvPicPr>
            <a:picLocks noChangeAspect="1"/>
          </p:cNvPicPr>
          <p:nvPr/>
        </p:nvPicPr>
        <p:blipFill>
          <a:blip r:embed="rId3" cstate="print"/>
          <a:srcRect l="25526" t="14584" r="25680" b="3687"/>
          <a:stretch>
            <a:fillRect/>
          </a:stretch>
        </p:blipFill>
        <p:spPr>
          <a:xfrm>
            <a:off x="395536" y="980728"/>
            <a:ext cx="3312368" cy="369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424273"/>
              </p:ext>
            </p:extLst>
          </p:nvPr>
        </p:nvGraphicFramePr>
        <p:xfrm>
          <a:off x="3923928" y="1700808"/>
          <a:ext cx="4624577" cy="490728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201587"/>
                <a:gridCol w="748055"/>
                <a:gridCol w="746745"/>
                <a:gridCol w="928190"/>
              </a:tblGrid>
              <a:tr h="240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Предмет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2021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2022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НСО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Физика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Химия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bg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9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Информатика и ИКТ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Биология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solidFill>
                            <a:schemeClr val="bg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История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География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Английский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Немецкий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Обществознание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Литература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2000" b="1" i="1" dirty="0">
                          <a:solidFill>
                            <a:schemeClr val="bg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2000" b="1" i="1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3,8</a:t>
                      </a:r>
                      <a:endParaRPr lang="ru-RU" sz="20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23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04664"/>
            <a:ext cx="5149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1" y="1412776"/>
          <a:ext cx="8064895" cy="5212080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2224798"/>
                <a:gridCol w="1946699"/>
                <a:gridCol w="1946699"/>
                <a:gridCol w="1946699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Предмет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Средний балл по району </a:t>
                      </a: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2020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Средний балл по району </a:t>
                      </a: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2021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Средний балл по району 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Русский язык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72,1↑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69,7↓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61,1↓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Математика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(база</a:t>
                      </a:r>
                      <a:r>
                        <a:rPr lang="ru-RU" sz="1900" b="1" i="1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3,8↓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4,2↑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Математика (</a:t>
                      </a: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профиль)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50,2↑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51,7↑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58,3↑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Физика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61↑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43,5↓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68,3↑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Химия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52↑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63,3↑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44,3↓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Информатика и ИКТ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60↑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54,7↓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67,8↑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Биология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48↑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49,8↑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47↓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История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53↑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71,3↑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География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Английский язык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75,7↓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58↓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69↑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Немецкий язык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31↓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61↑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Обществознание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51,6↓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54,8↑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64↑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Литература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65,5↑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49,5↓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ege.jpg"/>
          <p:cNvPicPr>
            <a:picLocks noChangeAspect="1"/>
          </p:cNvPicPr>
          <p:nvPr/>
        </p:nvPicPr>
        <p:blipFill>
          <a:blip r:embed="rId2" cstate="print"/>
          <a:srcRect t="12177" r="36613" b="13359"/>
          <a:stretch>
            <a:fillRect/>
          </a:stretch>
        </p:blipFill>
        <p:spPr>
          <a:xfrm>
            <a:off x="6471227" y="0"/>
            <a:ext cx="1773181" cy="138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4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692696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cap="all" dirty="0" smtClean="0">
                <a:solidFill>
                  <a:schemeClr val="tx2">
                    <a:lumMod val="75000"/>
                  </a:schemeClr>
                </a:solidFill>
              </a:rPr>
              <a:t>Районная научно-практическая конференция  «Поиск. Исследование. Открытие»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1628800"/>
            <a:ext cx="7272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58</a:t>
            </a:r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2600" b="1" i="1" dirty="0" smtClean="0">
                <a:solidFill>
                  <a:schemeClr val="tx2">
                    <a:lumMod val="75000"/>
                  </a:schemeClr>
                </a:solidFill>
              </a:rPr>
              <a:t>работ из</a:t>
            </a:r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600" b="1" i="1" cap="all" dirty="0" smtClean="0">
                <a:solidFill>
                  <a:srgbClr val="FF0000"/>
                </a:solidFill>
              </a:rPr>
              <a:t>13</a:t>
            </a:r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600" b="1" i="1" dirty="0" smtClean="0">
                <a:solidFill>
                  <a:schemeClr val="tx2">
                    <a:lumMod val="75000"/>
                  </a:schemeClr>
                </a:solidFill>
              </a:rPr>
              <a:t>ОО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95736" y="2132856"/>
            <a:ext cx="48965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ЛУЧШИЕ РАБОТЫ 2021 года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899592" y="2780928"/>
          <a:ext cx="7230054" cy="3392120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5087816"/>
                <a:gridCol w="2142238"/>
              </a:tblGrid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ОУ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ПОБЕДИТЕЛЬ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МБОУ Усть-Таркская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5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МКОУ </a:t>
                      </a:r>
                      <a:r>
                        <a:rPr lang="ru-RU" sz="2000" b="1" baseline="0" dirty="0" smtClean="0"/>
                        <a:t> Новосилишинская</a:t>
                      </a:r>
                      <a:r>
                        <a:rPr lang="ru-RU" sz="2000" b="1" dirty="0" smtClean="0"/>
                        <a:t>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МКУ</a:t>
                      </a:r>
                      <a:r>
                        <a:rPr lang="ru-RU" sz="2000" b="1" baseline="0" dirty="0" smtClean="0"/>
                        <a:t> ДО ДДТ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МКДОУ</a:t>
                      </a:r>
                      <a:r>
                        <a:rPr lang="ru-RU" sz="2000" b="1" baseline="0" dirty="0" smtClean="0"/>
                        <a:t> Усть-Таркский детский сад «Солнышко»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МКДОУ</a:t>
                      </a:r>
                      <a:r>
                        <a:rPr lang="ru-RU" sz="2000" b="1" baseline="0" dirty="0" smtClean="0"/>
                        <a:t> Усть-Таркский детский сад «Колосок»</a:t>
                      </a:r>
                      <a:endParaRPr lang="ru-RU" sz="2000" b="1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3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96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img.mycdn.me/getImage?url=http%3A%2F%2Fzarpressa.ru%2Fupload%2Fiblock%2F4d9%2Flogo_npkevrika.jpg&amp;type=TOPIC_LINK_WIDE_548&amp;signatureToken=MKb9kVu_TMC2vFIQxlyA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3567650" cy="23762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pic>
        <p:nvPicPr>
          <p:cNvPr id="4" name="Рисунок 3" descr="IMG-20220826-WA0015.jpg"/>
          <p:cNvPicPr>
            <a:picLocks noChangeAspect="1"/>
          </p:cNvPicPr>
          <p:nvPr/>
        </p:nvPicPr>
        <p:blipFill>
          <a:blip r:embed="rId3" cstate="print"/>
          <a:srcRect t="10101"/>
          <a:stretch>
            <a:fillRect/>
          </a:stretch>
        </p:blipFill>
        <p:spPr>
          <a:xfrm>
            <a:off x="4283968" y="908720"/>
            <a:ext cx="4002098" cy="4797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23928" y="5949280"/>
            <a:ext cx="46085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МБОУ Усть-Таркская СОШ</a:t>
            </a:r>
          </a:p>
        </p:txBody>
      </p:sp>
    </p:spTree>
    <p:extLst>
      <p:ext uri="{BB962C8B-B14F-4D97-AF65-F5344CB8AC3E}">
        <p14:creationId xmlns:p14="http://schemas.microsoft.com/office/powerpoint/2010/main" val="234147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692696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u="sng" cap="all" dirty="0" smtClean="0">
                <a:solidFill>
                  <a:schemeClr val="tx2">
                    <a:lumMod val="75000"/>
                  </a:schemeClr>
                </a:solidFill>
              </a:rPr>
              <a:t>II </a:t>
            </a:r>
            <a:r>
              <a:rPr lang="ru-RU" sz="2400" b="1" i="1" u="sng" cap="all" dirty="0" smtClean="0">
                <a:solidFill>
                  <a:schemeClr val="tx2">
                    <a:lumMod val="75000"/>
                  </a:schemeClr>
                </a:solidFill>
              </a:rPr>
              <a:t>открытая  научно-практическая конференция  «Ориентир на успех»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1556792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rgbClr val="FF0000"/>
                </a:solidFill>
              </a:rPr>
              <a:t>Школа  №216 </a:t>
            </a:r>
          </a:p>
          <a:p>
            <a:pPr algn="ctr"/>
            <a:r>
              <a:rPr lang="ru-RU" sz="2000" b="1" i="1" cap="all" dirty="0" smtClean="0">
                <a:solidFill>
                  <a:srgbClr val="FF0000"/>
                </a:solidFill>
              </a:rPr>
              <a:t>г. Новосибирск</a:t>
            </a:r>
          </a:p>
        </p:txBody>
      </p:sp>
      <p:pic>
        <p:nvPicPr>
          <p:cNvPr id="6" name="Рисунок 5" descr="IMG-20220826-WA0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556792"/>
            <a:ext cx="2733768" cy="3645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MG-20220826-WA0013.jpg"/>
          <p:cNvPicPr>
            <a:picLocks noChangeAspect="1"/>
          </p:cNvPicPr>
          <p:nvPr/>
        </p:nvPicPr>
        <p:blipFill>
          <a:blip r:embed="rId3" cstate="print"/>
          <a:srcRect t="23750" b="2751"/>
          <a:stretch>
            <a:fillRect/>
          </a:stretch>
        </p:blipFill>
        <p:spPr>
          <a:xfrm>
            <a:off x="5652120" y="1628800"/>
            <a:ext cx="279218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-20220826-WA0020.jpg"/>
          <p:cNvPicPr>
            <a:picLocks noChangeAspect="1"/>
          </p:cNvPicPr>
          <p:nvPr/>
        </p:nvPicPr>
        <p:blipFill>
          <a:blip r:embed="rId4" cstate="print"/>
          <a:srcRect t="15351" b="23750"/>
          <a:stretch>
            <a:fillRect/>
          </a:stretch>
        </p:blipFill>
        <p:spPr>
          <a:xfrm>
            <a:off x="2483768" y="3429000"/>
            <a:ext cx="3600400" cy="2923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-216024" y="5349895"/>
            <a:ext cx="284380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rgbClr val="002060"/>
                </a:solidFill>
              </a:rPr>
              <a:t>Д</a:t>
            </a:r>
            <a:r>
              <a:rPr lang="ru-RU" sz="2400" b="1" i="1" dirty="0" smtClean="0">
                <a:solidFill>
                  <a:srgbClr val="002060"/>
                </a:solidFill>
              </a:rPr>
              <a:t>иплом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smtClean="0">
                <a:solidFill>
                  <a:srgbClr val="002060"/>
                </a:solidFill>
              </a:rPr>
              <a:t>II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 степени</a:t>
            </a:r>
            <a:r>
              <a:rPr lang="ru-RU" sz="2400" b="1" i="1" cap="all" dirty="0" smtClean="0">
                <a:solidFill>
                  <a:schemeClr val="bg1"/>
                </a:solidFill>
              </a:rPr>
              <a:t>  </a:t>
            </a:r>
          </a:p>
          <a:p>
            <a:pPr algn="ctr"/>
            <a:r>
              <a:rPr lang="ru-RU" sz="1500" b="1" i="1" cap="all" dirty="0" smtClean="0">
                <a:solidFill>
                  <a:srgbClr val="002060"/>
                </a:solidFill>
              </a:rPr>
              <a:t>(МКОУ К</a:t>
            </a:r>
            <a:r>
              <a:rPr lang="ru-RU" sz="1500" b="1" i="1" dirty="0" smtClean="0">
                <a:solidFill>
                  <a:srgbClr val="002060"/>
                </a:solidFill>
              </a:rPr>
              <a:t>ушаговская СОШ)</a:t>
            </a:r>
            <a:r>
              <a:rPr lang="ru-RU" sz="1500" b="1" i="1" cap="all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endParaRPr lang="ru-RU" sz="2600" b="1" i="1" cap="all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2200" y="4437112"/>
            <a:ext cx="20162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rgbClr val="002060"/>
                </a:solidFill>
              </a:rPr>
              <a:t>Д</a:t>
            </a:r>
            <a:r>
              <a:rPr lang="ru-RU" sz="2400" b="1" i="1" dirty="0" smtClean="0">
                <a:solidFill>
                  <a:srgbClr val="002060"/>
                </a:solidFill>
              </a:rPr>
              <a:t>иплом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 </a:t>
            </a:r>
            <a:r>
              <a:rPr lang="en-US" sz="2400" b="1" i="1" dirty="0" smtClean="0">
                <a:solidFill>
                  <a:srgbClr val="002060"/>
                </a:solidFill>
              </a:rPr>
              <a:t>II</a:t>
            </a:r>
            <a:r>
              <a:rPr lang="ru-RU" sz="2400" b="1" i="1" dirty="0" smtClean="0">
                <a:solidFill>
                  <a:srgbClr val="002060"/>
                </a:solidFill>
              </a:rPr>
              <a:t> степени</a:t>
            </a:r>
          </a:p>
          <a:p>
            <a:pPr algn="ctr"/>
            <a:r>
              <a:rPr lang="ru-RU" sz="2600" b="1" i="1" cap="all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96756" y="5229200"/>
            <a:ext cx="256345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00" b="1" i="1" cap="all" dirty="0" smtClean="0">
                <a:solidFill>
                  <a:srgbClr val="002060"/>
                </a:solidFill>
              </a:rPr>
              <a:t>(МБОУ  У</a:t>
            </a:r>
            <a:r>
              <a:rPr lang="ru-RU" sz="1500" b="1" i="1" dirty="0" smtClean="0">
                <a:solidFill>
                  <a:srgbClr val="002060"/>
                </a:solidFill>
              </a:rPr>
              <a:t>сть-Таркская СОШ)</a:t>
            </a:r>
            <a:endParaRPr lang="ru-RU" sz="1500" dirty="0"/>
          </a:p>
        </p:txBody>
      </p:sp>
      <p:sp>
        <p:nvSpPr>
          <p:cNvPr id="11" name="TextBox 10"/>
          <p:cNvSpPr txBox="1"/>
          <p:nvPr/>
        </p:nvSpPr>
        <p:spPr>
          <a:xfrm>
            <a:off x="2843808" y="6021288"/>
            <a:ext cx="38884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rgbClr val="002060"/>
                </a:solidFill>
              </a:rPr>
              <a:t>Д</a:t>
            </a:r>
            <a:r>
              <a:rPr lang="ru-RU" sz="2400" b="1" i="1" dirty="0" smtClean="0">
                <a:solidFill>
                  <a:srgbClr val="002060"/>
                </a:solidFill>
              </a:rPr>
              <a:t>иплом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участника</a:t>
            </a:r>
            <a:r>
              <a:rPr lang="ru-RU" sz="2400" b="1" i="1" cap="all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b="1" i="1" cap="all" dirty="0" smtClean="0">
                <a:solidFill>
                  <a:srgbClr val="002060"/>
                </a:solidFill>
              </a:rPr>
              <a:t>(МКОУ </a:t>
            </a:r>
            <a:r>
              <a:rPr lang="ru-RU" b="1" i="1" dirty="0" smtClean="0">
                <a:solidFill>
                  <a:srgbClr val="002060"/>
                </a:solidFill>
              </a:rPr>
              <a:t> Новосилишинская  СОШ)</a:t>
            </a:r>
            <a:r>
              <a:rPr lang="ru-RU" b="1" i="1" cap="all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endParaRPr lang="ru-RU" sz="2600" b="1" i="1" cap="all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18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0648"/>
            <a:ext cx="61206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611560" y="4581128"/>
            <a:ext cx="2376264" cy="504056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ШКОЛЬНЫЙ  ЭТАП</a:t>
            </a:r>
            <a:endParaRPr lang="ru-RU" sz="2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419872" y="1124744"/>
            <a:ext cx="223224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Участники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5976" y="2924944"/>
            <a:ext cx="2880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Победителей и </a:t>
            </a:r>
          </a:p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Призеров  </a:t>
            </a:r>
          </a:p>
          <a:p>
            <a:pPr algn="ctr"/>
            <a:r>
              <a:rPr lang="ru-RU" sz="6000" b="1" i="1" cap="all" dirty="0" smtClean="0">
                <a:solidFill>
                  <a:srgbClr val="FF0000"/>
                </a:solidFill>
              </a:rPr>
              <a:t>308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75856" y="1484784"/>
            <a:ext cx="2411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cap="all" dirty="0" smtClean="0">
                <a:solidFill>
                  <a:srgbClr val="FF0000"/>
                </a:solidFill>
              </a:rPr>
              <a:t>1160</a:t>
            </a:r>
          </a:p>
        </p:txBody>
      </p:sp>
      <p:pic>
        <p:nvPicPr>
          <p:cNvPr id="37" name="Рисунок 36" descr="олимпиада.png"/>
          <p:cNvPicPr>
            <a:picLocks noChangeAspect="1"/>
          </p:cNvPicPr>
          <p:nvPr/>
        </p:nvPicPr>
        <p:blipFill>
          <a:blip r:embed="rId2" cstate="print"/>
          <a:srcRect l="22438" r="22438"/>
          <a:stretch>
            <a:fillRect/>
          </a:stretch>
        </p:blipFill>
        <p:spPr>
          <a:xfrm>
            <a:off x="683568" y="2132856"/>
            <a:ext cx="2160240" cy="2231329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084168" y="4941168"/>
            <a:ext cx="288032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Успешность   </a:t>
            </a:r>
            <a:r>
              <a:rPr lang="ru-RU" sz="6000" b="1" i="1" cap="all" dirty="0" smtClean="0">
                <a:solidFill>
                  <a:srgbClr val="FF0000"/>
                </a:solidFill>
              </a:rPr>
              <a:t>28%</a:t>
            </a:r>
          </a:p>
        </p:txBody>
      </p:sp>
    </p:spTree>
    <p:extLst>
      <p:ext uri="{BB962C8B-B14F-4D97-AF65-F5344CB8AC3E}">
        <p14:creationId xmlns:p14="http://schemas.microsoft.com/office/powerpoint/2010/main" val="279879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0648"/>
            <a:ext cx="61206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51520" y="4581128"/>
            <a:ext cx="3384376" cy="504056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МУНИЦИПАЛЬНЫЙ  ЭТАП</a:t>
            </a:r>
            <a:endParaRPr lang="ru-RU" sz="2000" b="1" i="1" dirty="0"/>
          </a:p>
        </p:txBody>
      </p:sp>
      <p:pic>
        <p:nvPicPr>
          <p:cNvPr id="37" name="Рисунок 36" descr="олимпиада.png"/>
          <p:cNvPicPr>
            <a:picLocks noChangeAspect="1"/>
          </p:cNvPicPr>
          <p:nvPr/>
        </p:nvPicPr>
        <p:blipFill>
          <a:blip r:embed="rId2" cstate="print"/>
          <a:srcRect l="22438" r="22438"/>
          <a:stretch>
            <a:fillRect/>
          </a:stretch>
        </p:blipFill>
        <p:spPr>
          <a:xfrm>
            <a:off x="683568" y="2132856"/>
            <a:ext cx="2160240" cy="2231329"/>
          </a:xfrm>
          <a:prstGeom prst="rect">
            <a:avLst/>
          </a:prstGeom>
        </p:spPr>
      </p:pic>
      <p:graphicFrame>
        <p:nvGraphicFramePr>
          <p:cNvPr id="9" name="Диаграмма 8"/>
          <p:cNvGraphicFramePr/>
          <p:nvPr>
            <p:extLst/>
          </p:nvPr>
        </p:nvGraphicFramePr>
        <p:xfrm>
          <a:off x="4211960" y="1988840"/>
          <a:ext cx="4392488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1242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0648"/>
            <a:ext cx="61206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763688" y="1196752"/>
            <a:ext cx="3384376" cy="504056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МУНИЦИПАЛЬНЫЙ  ЭТАП</a:t>
            </a:r>
            <a:endParaRPr lang="ru-RU" sz="2000" b="1" i="1" dirty="0"/>
          </a:p>
        </p:txBody>
      </p:sp>
      <p:pic>
        <p:nvPicPr>
          <p:cNvPr id="37" name="Рисунок 36" descr="олимпиада.png"/>
          <p:cNvPicPr>
            <a:picLocks noChangeAspect="1"/>
          </p:cNvPicPr>
          <p:nvPr/>
        </p:nvPicPr>
        <p:blipFill>
          <a:blip r:embed="rId2" cstate="print"/>
          <a:srcRect l="22438" r="22438"/>
          <a:stretch>
            <a:fillRect/>
          </a:stretch>
        </p:blipFill>
        <p:spPr>
          <a:xfrm>
            <a:off x="6588224" y="260648"/>
            <a:ext cx="1656184" cy="1710685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467544" y="2132856"/>
          <a:ext cx="7704856" cy="3980080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4392488"/>
                <a:gridCol w="1944216"/>
                <a:gridCol w="1368152"/>
              </a:tblGrid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ОУ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ПОБЕДИТЕЛЬ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ПРИЗЕР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МБОУ Усть-Таркская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12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6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МКОУ </a:t>
                      </a:r>
                      <a:r>
                        <a:rPr lang="ru-RU" sz="2000" b="1" dirty="0" err="1" smtClean="0"/>
                        <a:t>Козинская</a:t>
                      </a:r>
                      <a:r>
                        <a:rPr lang="ru-RU" sz="2000" b="1" dirty="0" smtClean="0"/>
                        <a:t>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МКОУ Щербаковская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3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МКОУ Богословская ООШ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МКОУ Камышевская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МКОУ Ново-Никольская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3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МКОУ Дубровинская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21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8640"/>
            <a:ext cx="61926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555776" y="1340768"/>
            <a:ext cx="2952328" cy="504056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РЕГИОНАЛЬНЫЙ  ЭТАП</a:t>
            </a:r>
            <a:endParaRPr lang="ru-RU" sz="2000" b="1" i="1" dirty="0"/>
          </a:p>
        </p:txBody>
      </p:sp>
      <p:graphicFrame>
        <p:nvGraphicFramePr>
          <p:cNvPr id="15" name="Диаграмма 14"/>
          <p:cNvGraphicFramePr/>
          <p:nvPr>
            <p:extLst/>
          </p:nvPr>
        </p:nvGraphicFramePr>
        <p:xfrm>
          <a:off x="4067944" y="2636912"/>
          <a:ext cx="432048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860032" y="2564904"/>
            <a:ext cx="22322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accent1">
                    <a:lumMod val="75000"/>
                  </a:schemeClr>
                </a:solidFill>
              </a:rPr>
              <a:t>Успешность</a:t>
            </a:r>
            <a:r>
              <a:rPr lang="ru-RU" sz="2600" b="1" i="1" cap="all" dirty="0" smtClean="0">
                <a:solidFill>
                  <a:srgbClr val="0070C0"/>
                </a:solidFill>
              </a:rPr>
              <a:t>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7544" y="508518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rgbClr val="002060"/>
                </a:solidFill>
              </a:rPr>
              <a:t>Победитель </a:t>
            </a:r>
          </a:p>
        </p:txBody>
      </p:sp>
      <p:pic>
        <p:nvPicPr>
          <p:cNvPr id="8" name="Рисунок 7" descr="олимпиада.png"/>
          <p:cNvPicPr>
            <a:picLocks noChangeAspect="1"/>
          </p:cNvPicPr>
          <p:nvPr/>
        </p:nvPicPr>
        <p:blipFill>
          <a:blip r:embed="rId3" cstate="print"/>
          <a:srcRect l="22438" r="22438"/>
          <a:stretch>
            <a:fillRect/>
          </a:stretch>
        </p:blipFill>
        <p:spPr>
          <a:xfrm>
            <a:off x="323528" y="1124744"/>
            <a:ext cx="2160240" cy="223132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1600" y="3429000"/>
            <a:ext cx="223224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Участники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7584" y="3789040"/>
            <a:ext cx="2411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cap="all" dirty="0" smtClean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5589240"/>
            <a:ext cx="2411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cap="all" dirty="0" smtClean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5812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92696"/>
            <a:ext cx="6732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cap="all" dirty="0" smtClean="0">
                <a:solidFill>
                  <a:schemeClr val="tx2">
                    <a:lumMod val="75000"/>
                  </a:schemeClr>
                </a:solidFill>
              </a:rPr>
              <a:t>ВСЕРОССИЙСКАЯ ОЛИМПИАДА ШКОЛЬНИКОВ</a:t>
            </a:r>
            <a:endParaRPr lang="ru-RU" sz="2400" u="sng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4860032" y="1196752"/>
            <a:ext cx="3528392" cy="504056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/>
              <a:t>РЕГИОНАЛЬНЫЙ  ЭТАП</a:t>
            </a:r>
            <a:endParaRPr lang="ru-RU" sz="24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915816" y="1628800"/>
            <a:ext cx="22322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ПОБЕДИТЕЛЬ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5976" y="4581128"/>
            <a:ext cx="417646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 smtClean="0">
                <a:solidFill>
                  <a:srgbClr val="002060"/>
                </a:solidFill>
              </a:rPr>
              <a:t>Чернов Данила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МБОУ Усть-Таркская СОШ</a:t>
            </a:r>
          </a:p>
          <a:p>
            <a:pPr algn="ctr"/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учитель 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Гридин Дмитрий Алексеевич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04048" y="2924944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cap="all" dirty="0" smtClean="0">
                <a:solidFill>
                  <a:srgbClr val="000099"/>
                </a:solidFill>
              </a:rPr>
              <a:t>ТЕХНОЛОГИЯ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188640"/>
            <a:ext cx="61926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pic>
        <p:nvPicPr>
          <p:cNvPr id="12" name="Рисунок 11" descr="IMG-20220317-WA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276872"/>
            <a:ext cx="3168352" cy="4224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999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342" t="13087" r="9702" b="8657"/>
          <a:stretch>
            <a:fillRect/>
          </a:stretch>
        </p:blipFill>
        <p:spPr bwMode="auto">
          <a:xfrm>
            <a:off x="0" y="1844824"/>
            <a:ext cx="8532440" cy="436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404664"/>
            <a:ext cx="64807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Национальный проект </a:t>
            </a:r>
            <a:endParaRPr lang="en-US" sz="2600" b="1" i="1" cap="all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«Образование»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836712"/>
            <a:ext cx="42484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cap="all" dirty="0" smtClean="0">
                <a:solidFill>
                  <a:srgbClr val="FF0000"/>
                </a:solidFill>
              </a:rPr>
              <a:t>314 </a:t>
            </a:r>
            <a:r>
              <a:rPr lang="ru-RU" sz="2400" b="1" i="1" cap="all" dirty="0" smtClean="0">
                <a:solidFill>
                  <a:srgbClr val="FF0000"/>
                </a:solidFill>
              </a:rPr>
              <a:t>обучающихся</a:t>
            </a:r>
          </a:p>
          <a:p>
            <a:pPr algn="ctr"/>
            <a:r>
              <a:rPr lang="ru-RU" sz="4400" b="1" i="1" cap="all" dirty="0" smtClean="0">
                <a:solidFill>
                  <a:srgbClr val="FF0000"/>
                </a:solidFill>
              </a:rPr>
              <a:t>109 </a:t>
            </a:r>
            <a:r>
              <a:rPr lang="ru-RU" sz="2400" b="1" i="1" cap="all" dirty="0" smtClean="0">
                <a:solidFill>
                  <a:srgbClr val="FF0000"/>
                </a:solidFill>
              </a:rPr>
              <a:t>педагогов </a:t>
            </a:r>
          </a:p>
          <a:p>
            <a:pPr algn="ctr"/>
            <a:r>
              <a:rPr lang="ru-RU" sz="2400" b="1" i="1" cap="all" dirty="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4" name="Рисунок 3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852936"/>
            <a:ext cx="8172400" cy="381641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03848" y="2276872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https://bolshayaperemena.online/</a:t>
            </a:r>
            <a:endParaRPr lang="ru-RU" sz="2800" b="1" dirty="0">
              <a:solidFill>
                <a:srgbClr val="000099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88640"/>
            <a:ext cx="61926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</p:spTree>
    <p:extLst>
      <p:ext uri="{BB962C8B-B14F-4D97-AF65-F5344CB8AC3E}">
        <p14:creationId xmlns:p14="http://schemas.microsoft.com/office/powerpoint/2010/main" val="82875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6088242-c35e-45aa-ae99-a7b37403f62e.jpg"/>
          <p:cNvPicPr>
            <a:picLocks noChangeAspect="1"/>
          </p:cNvPicPr>
          <p:nvPr/>
        </p:nvPicPr>
        <p:blipFill>
          <a:blip r:embed="rId2" cstate="print"/>
          <a:srcRect t="18771"/>
          <a:stretch>
            <a:fillRect/>
          </a:stretch>
        </p:blipFill>
        <p:spPr>
          <a:xfrm>
            <a:off x="755576" y="1772816"/>
            <a:ext cx="3096344" cy="3353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bfd48d44-b0f2-454b-a772-4decac5b4506.jpg"/>
          <p:cNvPicPr>
            <a:picLocks noChangeAspect="1"/>
          </p:cNvPicPr>
          <p:nvPr/>
        </p:nvPicPr>
        <p:blipFill>
          <a:blip r:embed="rId3" cstate="print"/>
          <a:srcRect t="12201" b="26900"/>
          <a:stretch>
            <a:fillRect/>
          </a:stretch>
        </p:blipFill>
        <p:spPr>
          <a:xfrm>
            <a:off x="4411311" y="3717032"/>
            <a:ext cx="3596535" cy="2920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6736630-c9c3-4371-97cf-cd9231165415.jpg"/>
          <p:cNvPicPr>
            <a:picLocks noChangeAspect="1"/>
          </p:cNvPicPr>
          <p:nvPr/>
        </p:nvPicPr>
        <p:blipFill>
          <a:blip r:embed="rId4" cstate="print"/>
          <a:srcRect l="20075" t="11151" r="10626" b="18500"/>
          <a:stretch>
            <a:fillRect/>
          </a:stretch>
        </p:blipFill>
        <p:spPr>
          <a:xfrm>
            <a:off x="4355976" y="836712"/>
            <a:ext cx="3600400" cy="2741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979712" y="260648"/>
            <a:ext cx="65527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 «СОВРЕМЕННАЯ ШКОЛА» </a:t>
            </a:r>
          </a:p>
          <a:p>
            <a:pPr algn="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9" name="Рисунок 8" descr="Obrazovanie_logo_tsvet_na-bel_le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55892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cap="all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ентр цифрового и гуманитарного профилей обучения «ТОЧКА РОСТА»</a:t>
            </a:r>
            <a:r>
              <a:rPr lang="ru-RU" b="1" i="1" cap="all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/>
            <a:r>
              <a:rPr lang="ru-RU" b="1" i="1" cap="all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МБОУ 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Усть-Таркская </a:t>
            </a:r>
            <a:r>
              <a:rPr lang="ru-RU" b="1" i="1" cap="all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</a:p>
        </p:txBody>
      </p:sp>
    </p:spTree>
    <p:extLst>
      <p:ext uri="{BB962C8B-B14F-4D97-AF65-F5344CB8AC3E}">
        <p14:creationId xmlns:p14="http://schemas.microsoft.com/office/powerpoint/2010/main" val="283157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razovanie_logo_tsvet_na-bel_l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260648"/>
            <a:ext cx="65527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 «СОВРЕМЕННАЯ ШКОЛА» </a:t>
            </a:r>
          </a:p>
          <a:p>
            <a:pPr algn="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165229"/>
            <a:ext cx="91440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6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Яркуль-Матюшкинская </a:t>
            </a:r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Дубровинская СОШ</a:t>
            </a: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Щербаковская</a:t>
            </a:r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СОШ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7544" y="404664"/>
            <a:ext cx="9144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6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ентр естественно-научного и технологического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профилей обучения «ТОЧКА РОСТА»</a:t>
            </a:r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pic>
        <p:nvPicPr>
          <p:cNvPr id="1026" name="Picture 2" descr="C:\Users\Галина\Desktop\Конференция_2022\ФОТО\Точка Роста_21\Фотомониторинг Точка Роста МКОУ Дубровинская СОШ\ТР_ кабинет биологии химии 1.JPG"/>
          <p:cNvPicPr>
            <a:picLocks noChangeAspect="1" noChangeArrowheads="1"/>
          </p:cNvPicPr>
          <p:nvPr/>
        </p:nvPicPr>
        <p:blipFill>
          <a:blip r:embed="rId3" cstate="print"/>
          <a:srcRect l="1571" r="18313"/>
          <a:stretch>
            <a:fillRect/>
          </a:stretch>
        </p:blipFill>
        <p:spPr bwMode="auto">
          <a:xfrm>
            <a:off x="251520" y="2708920"/>
            <a:ext cx="3897301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Галина\Desktop\Конференция_2022\ФОТО\Точка Роста_21\Фотоотчет Точка роска МКОУ Яркуль-Матюшкинская СОШ\ТР_кабинет физи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00808"/>
            <a:ext cx="3744416" cy="2808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223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razovanie_logo_tsvet_na-bel_l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260648"/>
            <a:ext cx="65527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 «СОВРЕМЕННАЯ ШКОЛА» </a:t>
            </a:r>
          </a:p>
          <a:p>
            <a:pPr algn="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7500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6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Угуйская </a:t>
            </a:r>
            <a:r>
              <a:rPr lang="ru-RU" sz="2000" b="1" i="1" cap="all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Еланская СОШ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16024" y="4949785"/>
            <a:ext cx="9144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6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ентр естественно-научного и технологического профилей обучения «ТОЧКА РОСТА»</a:t>
            </a:r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55976" y="764704"/>
            <a:ext cx="4176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С  сентября 2022 года </a:t>
            </a:r>
          </a:p>
        </p:txBody>
      </p:sp>
      <p:pic>
        <p:nvPicPr>
          <p:cNvPr id="2050" name="Picture 2" descr="C:\Users\Галина\Desktop\Конференция_2022\ФОТО\Точки Роста 22\ТР_Еланская СОШ\ТР_лаборатория физическая1.jpg"/>
          <p:cNvPicPr>
            <a:picLocks noChangeAspect="1" noChangeArrowheads="1"/>
          </p:cNvPicPr>
          <p:nvPr/>
        </p:nvPicPr>
        <p:blipFill>
          <a:blip r:embed="rId3" cstate="print"/>
          <a:srcRect t="17140" b="4798"/>
          <a:stretch>
            <a:fillRect/>
          </a:stretch>
        </p:blipFill>
        <p:spPr bwMode="auto">
          <a:xfrm>
            <a:off x="4555538" y="1330896"/>
            <a:ext cx="3735944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Галина\Desktop\Конференция_2022\ФОТО\Точки Роста 22\ТР_МКОУ Угуйская сош\ТР_кабинет технологии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3868688" cy="3868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899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razovanie_logo_tsvet_na-bel_l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101445"/>
            <a:ext cx="72728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</a:t>
            </a:r>
          </a:p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«ЦИФРОВАЯ ОБРАЗОВАТЕЛЬНАЯ СРЕДА» </a:t>
            </a:r>
          </a:p>
          <a:p>
            <a:pPr algn="ct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340768"/>
            <a:ext cx="8748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Эксперимент по модернизации начального общего, основного общего и среднего общего образования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0458" y="2185866"/>
            <a:ext cx="45360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Камышевская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Яркуль-Матюшкинская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Усть-Таркская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Дубровинская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Богословская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Кушаговская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pic>
        <p:nvPicPr>
          <p:cNvPr id="7" name="Рисунок 6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6517" y="3732011"/>
            <a:ext cx="2232248" cy="2976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32" y="2172493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33181" y="4080857"/>
            <a:ext cx="3503314" cy="2627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982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razovanie_logo_tsvet_na-bel_l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0"/>
            <a:ext cx="72728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</a:t>
            </a:r>
          </a:p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«ЦИФРОВАЯ ОБРАЗОВАТЕЛЬНАЯ СРЕДА» </a:t>
            </a:r>
          </a:p>
          <a:p>
            <a:pPr algn="ct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84784"/>
            <a:ext cx="3456384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980728"/>
            <a:ext cx="3744416" cy="2817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3861048"/>
            <a:ext cx="3744416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46092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razovanie_logo_tsvet_na-bel_le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392108" y="5068170"/>
            <a:ext cx="54360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 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Усть-Таркская</a:t>
            </a:r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СОШ</a:t>
            </a: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Яркуль-Матюшкинская </a:t>
            </a:r>
            <a:r>
              <a:rPr lang="ru-RU" sz="2000" b="1" i="1" cap="all" dirty="0" err="1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cap="all" dirty="0" smtClean="0">
              <a:solidFill>
                <a:schemeClr val="tx2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sz="24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4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400" b="1" i="1" cap="all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4941168"/>
            <a:ext cx="48600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Козинская</a:t>
            </a:r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dirty="0" err="1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dirty="0" smtClean="0">
              <a:solidFill>
                <a:schemeClr val="tx2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Камышевская</a:t>
            </a:r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СОШ</a:t>
            </a: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Щербаковская</a:t>
            </a:r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СОШ</a:t>
            </a: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Кушаговская  </a:t>
            </a:r>
            <a:r>
              <a:rPr lang="ru-RU" sz="2000" b="1" i="1" dirty="0" err="1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dirty="0" smtClean="0">
              <a:solidFill>
                <a:schemeClr val="tx2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sz="24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4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400" b="1" i="1" cap="all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0"/>
            <a:ext cx="72728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</a:t>
            </a:r>
          </a:p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«ЦИФРОВАЯ ОБРАЗОВАТЕЛЬНАЯ СРЕДА» </a:t>
            </a:r>
          </a:p>
          <a:p>
            <a:pPr algn="ct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908720"/>
            <a:ext cx="5804694" cy="353020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771800" y="1844824"/>
            <a:ext cx="43204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  <a:hlinkClick r:id="rId5"/>
              </a:rPr>
              <a:t>https://educont.ru</a:t>
            </a:r>
            <a:r>
              <a:rPr lang="en-US" sz="26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2600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426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razovanie_logo_tsvet_na-bel_l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260648"/>
            <a:ext cx="76693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</a:t>
            </a:r>
          </a:p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«ЦИФРОВАЯ ОБРАЗОВАТЕЛЬНАЯ СРЕДА» </a:t>
            </a:r>
          </a:p>
          <a:p>
            <a:pPr algn="ct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Рисунок 4" descr="sferum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772816"/>
            <a:ext cx="5401056" cy="2502408"/>
          </a:xfrm>
          <a:prstGeom prst="rect">
            <a:avLst/>
          </a:prstGeom>
        </p:spPr>
      </p:pic>
      <p:grpSp>
        <p:nvGrpSpPr>
          <p:cNvPr id="4" name="Группа 36"/>
          <p:cNvGrpSpPr/>
          <p:nvPr/>
        </p:nvGrpSpPr>
        <p:grpSpPr>
          <a:xfrm>
            <a:off x="323528" y="4437112"/>
            <a:ext cx="8515912" cy="2138754"/>
            <a:chOff x="323528" y="4437112"/>
            <a:chExt cx="8515912" cy="2138754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xmlns="" id="{DDFF893D-0597-48C7-8D4E-B0FCDEE26E30}"/>
                </a:ext>
              </a:extLst>
            </p:cNvPr>
            <p:cNvSpPr/>
            <p:nvPr/>
          </p:nvSpPr>
          <p:spPr>
            <a:xfrm>
              <a:off x="2048297" y="6163904"/>
              <a:ext cx="345231" cy="2563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>
              <a:extLst>
                <a:ext uri="{FF2B5EF4-FFF2-40B4-BE49-F238E27FC236}">
                  <a16:creationId xmlns:a16="http://schemas.microsoft.com/office/drawing/2014/main" xmlns="" id="{63714D6E-2762-4B64-B24F-721725A26964}"/>
                </a:ext>
              </a:extLst>
            </p:cNvPr>
            <p:cNvSpPr/>
            <p:nvPr/>
          </p:nvSpPr>
          <p:spPr>
            <a:xfrm>
              <a:off x="548528" y="6163904"/>
              <a:ext cx="345231" cy="2563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Восьмиугольник 9">
              <a:extLst>
                <a:ext uri="{FF2B5EF4-FFF2-40B4-BE49-F238E27FC236}">
                  <a16:creationId xmlns:a16="http://schemas.microsoft.com/office/drawing/2014/main" xmlns="" id="{782E7BA3-3ED2-4F53-B642-68156146B211}"/>
                </a:ext>
              </a:extLst>
            </p:cNvPr>
            <p:cNvSpPr/>
            <p:nvPr/>
          </p:nvSpPr>
          <p:spPr>
            <a:xfrm>
              <a:off x="323528" y="4437112"/>
              <a:ext cx="2295000" cy="2096337"/>
            </a:xfrm>
            <a:prstGeom prst="oct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contourW="12700"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Полилиния: фигура 57">
              <a:extLst>
                <a:ext uri="{FF2B5EF4-FFF2-40B4-BE49-F238E27FC236}">
                  <a16:creationId xmlns:a16="http://schemas.microsoft.com/office/drawing/2014/main" xmlns="" id="{38321733-D115-4C24-AA2C-A1F806BBB412}"/>
                </a:ext>
              </a:extLst>
            </p:cNvPr>
            <p:cNvSpPr/>
            <p:nvPr/>
          </p:nvSpPr>
          <p:spPr>
            <a:xfrm>
              <a:off x="548527" y="6292085"/>
              <a:ext cx="1845419" cy="256362"/>
            </a:xfrm>
            <a:custGeom>
              <a:avLst/>
              <a:gdLst>
                <a:gd name="connsiteX0" fmla="*/ 172616 w 1845419"/>
                <a:gd name="connsiteY0" fmla="*/ 0 h 308038"/>
                <a:gd name="connsiteX1" fmla="*/ 172622 w 1845419"/>
                <a:gd name="connsiteY1" fmla="*/ 1 h 308038"/>
                <a:gd name="connsiteX2" fmla="*/ 1672798 w 1845419"/>
                <a:gd name="connsiteY2" fmla="*/ 1 h 308038"/>
                <a:gd name="connsiteX3" fmla="*/ 1672803 w 1845419"/>
                <a:gd name="connsiteY3" fmla="*/ 0 h 308038"/>
                <a:gd name="connsiteX4" fmla="*/ 1672809 w 1845419"/>
                <a:gd name="connsiteY4" fmla="*/ 1 h 308038"/>
                <a:gd name="connsiteX5" fmla="*/ 1845001 w 1845419"/>
                <a:gd name="connsiteY5" fmla="*/ 1 h 308038"/>
                <a:gd name="connsiteX6" fmla="*/ 1845001 w 1845419"/>
                <a:gd name="connsiteY6" fmla="*/ 152172 h 308038"/>
                <a:gd name="connsiteX7" fmla="*/ 1845419 w 1845419"/>
                <a:gd name="connsiteY7" fmla="*/ 154019 h 308038"/>
                <a:gd name="connsiteX8" fmla="*/ 1739993 w 1845419"/>
                <a:gd name="connsiteY8" fmla="*/ 295935 h 308038"/>
                <a:gd name="connsiteX9" fmla="*/ 1694976 w 1845419"/>
                <a:gd name="connsiteY9" fmla="*/ 304044 h 308038"/>
                <a:gd name="connsiteX10" fmla="*/ 1690983 w 1845419"/>
                <a:gd name="connsiteY10" fmla="*/ 308037 h 308038"/>
                <a:gd name="connsiteX11" fmla="*/ 1672809 w 1845419"/>
                <a:gd name="connsiteY11" fmla="*/ 308037 h 308038"/>
                <a:gd name="connsiteX12" fmla="*/ 1672803 w 1845419"/>
                <a:gd name="connsiteY12" fmla="*/ 308038 h 308038"/>
                <a:gd name="connsiteX13" fmla="*/ 1672798 w 1845419"/>
                <a:gd name="connsiteY13" fmla="*/ 308037 h 308038"/>
                <a:gd name="connsiteX14" fmla="*/ 172622 w 1845419"/>
                <a:gd name="connsiteY14" fmla="*/ 308037 h 308038"/>
                <a:gd name="connsiteX15" fmla="*/ 172616 w 1845419"/>
                <a:gd name="connsiteY15" fmla="*/ 308038 h 308038"/>
                <a:gd name="connsiteX16" fmla="*/ 172610 w 1845419"/>
                <a:gd name="connsiteY16" fmla="*/ 308037 h 308038"/>
                <a:gd name="connsiteX17" fmla="*/ 154019 w 1845419"/>
                <a:gd name="connsiteY17" fmla="*/ 308037 h 308038"/>
                <a:gd name="connsiteX18" fmla="*/ 149934 w 1845419"/>
                <a:gd name="connsiteY18" fmla="*/ 303952 h 308038"/>
                <a:gd name="connsiteX19" fmla="*/ 105426 w 1845419"/>
                <a:gd name="connsiteY19" fmla="*/ 295935 h 308038"/>
                <a:gd name="connsiteX20" fmla="*/ 0 w 1845419"/>
                <a:gd name="connsiteY20" fmla="*/ 154019 h 308038"/>
                <a:gd name="connsiteX21" fmla="*/ 1 w 1845419"/>
                <a:gd name="connsiteY21" fmla="*/ 154015 h 308038"/>
                <a:gd name="connsiteX22" fmla="*/ 1 w 1845419"/>
                <a:gd name="connsiteY22" fmla="*/ 1 h 308038"/>
                <a:gd name="connsiteX23" fmla="*/ 172610 w 1845419"/>
                <a:gd name="connsiteY23" fmla="*/ 1 h 30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5419" h="308038">
                  <a:moveTo>
                    <a:pt x="172616" y="0"/>
                  </a:moveTo>
                  <a:lnTo>
                    <a:pt x="172622" y="1"/>
                  </a:lnTo>
                  <a:lnTo>
                    <a:pt x="1672798" y="1"/>
                  </a:lnTo>
                  <a:lnTo>
                    <a:pt x="1672803" y="0"/>
                  </a:lnTo>
                  <a:lnTo>
                    <a:pt x="1672809" y="1"/>
                  </a:lnTo>
                  <a:lnTo>
                    <a:pt x="1845001" y="1"/>
                  </a:lnTo>
                  <a:lnTo>
                    <a:pt x="1845001" y="152172"/>
                  </a:lnTo>
                  <a:lnTo>
                    <a:pt x="1845419" y="154019"/>
                  </a:lnTo>
                  <a:cubicBezTo>
                    <a:pt x="1845419" y="217816"/>
                    <a:pt x="1801947" y="272553"/>
                    <a:pt x="1739993" y="295935"/>
                  </a:cubicBezTo>
                  <a:lnTo>
                    <a:pt x="1694976" y="304044"/>
                  </a:lnTo>
                  <a:lnTo>
                    <a:pt x="1690983" y="308037"/>
                  </a:lnTo>
                  <a:lnTo>
                    <a:pt x="1672809" y="308037"/>
                  </a:lnTo>
                  <a:lnTo>
                    <a:pt x="1672803" y="308038"/>
                  </a:lnTo>
                  <a:lnTo>
                    <a:pt x="1672798" y="308037"/>
                  </a:lnTo>
                  <a:lnTo>
                    <a:pt x="172622" y="308037"/>
                  </a:lnTo>
                  <a:lnTo>
                    <a:pt x="172616" y="308038"/>
                  </a:lnTo>
                  <a:lnTo>
                    <a:pt x="172610" y="308037"/>
                  </a:lnTo>
                  <a:lnTo>
                    <a:pt x="154019" y="308037"/>
                  </a:lnTo>
                  <a:lnTo>
                    <a:pt x="149934" y="303952"/>
                  </a:lnTo>
                  <a:lnTo>
                    <a:pt x="105426" y="295935"/>
                  </a:lnTo>
                  <a:cubicBezTo>
                    <a:pt x="43472" y="272553"/>
                    <a:pt x="0" y="217816"/>
                    <a:pt x="0" y="154019"/>
                  </a:cubicBezTo>
                  <a:lnTo>
                    <a:pt x="1" y="154015"/>
                  </a:lnTo>
                  <a:lnTo>
                    <a:pt x="1" y="1"/>
                  </a:lnTo>
                  <a:lnTo>
                    <a:pt x="172610" y="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2" name="Блок-схема: задержка 11">
              <a:extLst>
                <a:ext uri="{FF2B5EF4-FFF2-40B4-BE49-F238E27FC236}">
                  <a16:creationId xmlns:a16="http://schemas.microsoft.com/office/drawing/2014/main" xmlns="" id="{38CB000E-CB8C-482A-962C-711E647BF9C7}"/>
                </a:ext>
              </a:extLst>
            </p:cNvPr>
            <p:cNvSpPr/>
            <p:nvPr/>
          </p:nvSpPr>
          <p:spPr>
            <a:xfrm rot="5400000">
              <a:off x="1293589" y="4277049"/>
              <a:ext cx="354876" cy="675002"/>
            </a:xfrm>
            <a:prstGeom prst="flowChartDelay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2B4B5031-2A01-4899-831B-A8C657A2D358}"/>
                </a:ext>
              </a:extLst>
            </p:cNvPr>
            <p:cNvSpPr/>
            <p:nvPr/>
          </p:nvSpPr>
          <p:spPr>
            <a:xfrm>
              <a:off x="467544" y="4958707"/>
              <a:ext cx="2016224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15 ОО</a:t>
              </a:r>
            </a:p>
            <a:p>
              <a:pPr algn="ctr"/>
              <a:r>
                <a:rPr lang="ru-RU" sz="20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+</a:t>
              </a:r>
            </a:p>
            <a:p>
              <a:pPr algn="ctr"/>
              <a:r>
                <a:rPr lang="ru-RU" sz="20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МКОУ ДПО ММЦ</a:t>
              </a:r>
              <a:endParaRPr lang="ru-RU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31819C46-EDC9-4AA1-8EB0-BF75B1544138}"/>
                </a:ext>
              </a:extLst>
            </p:cNvPr>
            <p:cNvSpPr/>
            <p:nvPr/>
          </p:nvSpPr>
          <p:spPr>
            <a:xfrm>
              <a:off x="5159468" y="6163904"/>
              <a:ext cx="345231" cy="25636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23E5A0F3-67EC-4EB8-B4F6-FB918EB44C06}"/>
                </a:ext>
              </a:extLst>
            </p:cNvPr>
            <p:cNvSpPr/>
            <p:nvPr/>
          </p:nvSpPr>
          <p:spPr>
            <a:xfrm>
              <a:off x="3659699" y="6163904"/>
              <a:ext cx="345231" cy="25636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Восьмиугольник 17">
              <a:extLst>
                <a:ext uri="{FF2B5EF4-FFF2-40B4-BE49-F238E27FC236}">
                  <a16:creationId xmlns:a16="http://schemas.microsoft.com/office/drawing/2014/main" xmlns="" id="{BA789266-6042-45AA-BC89-031F70B21FE5}"/>
                </a:ext>
              </a:extLst>
            </p:cNvPr>
            <p:cNvSpPr/>
            <p:nvPr/>
          </p:nvSpPr>
          <p:spPr>
            <a:xfrm>
              <a:off x="3434699" y="4437112"/>
              <a:ext cx="2295000" cy="2096337"/>
            </a:xfrm>
            <a:prstGeom prst="oct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contourW="12700">
              <a:contourClr>
                <a:schemeClr val="tx1">
                  <a:lumMod val="85000"/>
                  <a:lumOff val="1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Полилиния: фигура 56">
              <a:extLst>
                <a:ext uri="{FF2B5EF4-FFF2-40B4-BE49-F238E27FC236}">
                  <a16:creationId xmlns:a16="http://schemas.microsoft.com/office/drawing/2014/main" xmlns="" id="{FBA3E796-F31E-4965-9031-C25B43036D6E}"/>
                </a:ext>
              </a:extLst>
            </p:cNvPr>
            <p:cNvSpPr/>
            <p:nvPr/>
          </p:nvSpPr>
          <p:spPr>
            <a:xfrm>
              <a:off x="3659698" y="6292085"/>
              <a:ext cx="1845419" cy="256362"/>
            </a:xfrm>
            <a:custGeom>
              <a:avLst/>
              <a:gdLst>
                <a:gd name="connsiteX0" fmla="*/ 172616 w 1845419"/>
                <a:gd name="connsiteY0" fmla="*/ 0 h 308038"/>
                <a:gd name="connsiteX1" fmla="*/ 172621 w 1845419"/>
                <a:gd name="connsiteY1" fmla="*/ 1 h 308038"/>
                <a:gd name="connsiteX2" fmla="*/ 1672798 w 1845419"/>
                <a:gd name="connsiteY2" fmla="*/ 1 h 308038"/>
                <a:gd name="connsiteX3" fmla="*/ 1672803 w 1845419"/>
                <a:gd name="connsiteY3" fmla="*/ 0 h 308038"/>
                <a:gd name="connsiteX4" fmla="*/ 1672809 w 1845419"/>
                <a:gd name="connsiteY4" fmla="*/ 1 h 308038"/>
                <a:gd name="connsiteX5" fmla="*/ 1845001 w 1845419"/>
                <a:gd name="connsiteY5" fmla="*/ 1 h 308038"/>
                <a:gd name="connsiteX6" fmla="*/ 1845001 w 1845419"/>
                <a:gd name="connsiteY6" fmla="*/ 152172 h 308038"/>
                <a:gd name="connsiteX7" fmla="*/ 1845419 w 1845419"/>
                <a:gd name="connsiteY7" fmla="*/ 154019 h 308038"/>
                <a:gd name="connsiteX8" fmla="*/ 1739993 w 1845419"/>
                <a:gd name="connsiteY8" fmla="*/ 295935 h 308038"/>
                <a:gd name="connsiteX9" fmla="*/ 1694977 w 1845419"/>
                <a:gd name="connsiteY9" fmla="*/ 304044 h 308038"/>
                <a:gd name="connsiteX10" fmla="*/ 1690983 w 1845419"/>
                <a:gd name="connsiteY10" fmla="*/ 308037 h 308038"/>
                <a:gd name="connsiteX11" fmla="*/ 1672809 w 1845419"/>
                <a:gd name="connsiteY11" fmla="*/ 308037 h 308038"/>
                <a:gd name="connsiteX12" fmla="*/ 1672803 w 1845419"/>
                <a:gd name="connsiteY12" fmla="*/ 308038 h 308038"/>
                <a:gd name="connsiteX13" fmla="*/ 1672798 w 1845419"/>
                <a:gd name="connsiteY13" fmla="*/ 308037 h 308038"/>
                <a:gd name="connsiteX14" fmla="*/ 172621 w 1845419"/>
                <a:gd name="connsiteY14" fmla="*/ 308037 h 308038"/>
                <a:gd name="connsiteX15" fmla="*/ 172616 w 1845419"/>
                <a:gd name="connsiteY15" fmla="*/ 308038 h 308038"/>
                <a:gd name="connsiteX16" fmla="*/ 172610 w 1845419"/>
                <a:gd name="connsiteY16" fmla="*/ 308037 h 308038"/>
                <a:gd name="connsiteX17" fmla="*/ 154019 w 1845419"/>
                <a:gd name="connsiteY17" fmla="*/ 308037 h 308038"/>
                <a:gd name="connsiteX18" fmla="*/ 149934 w 1845419"/>
                <a:gd name="connsiteY18" fmla="*/ 303952 h 308038"/>
                <a:gd name="connsiteX19" fmla="*/ 105426 w 1845419"/>
                <a:gd name="connsiteY19" fmla="*/ 295935 h 308038"/>
                <a:gd name="connsiteX20" fmla="*/ 0 w 1845419"/>
                <a:gd name="connsiteY20" fmla="*/ 154019 h 308038"/>
                <a:gd name="connsiteX21" fmla="*/ 1 w 1845419"/>
                <a:gd name="connsiteY21" fmla="*/ 154015 h 308038"/>
                <a:gd name="connsiteX22" fmla="*/ 1 w 1845419"/>
                <a:gd name="connsiteY22" fmla="*/ 1 h 308038"/>
                <a:gd name="connsiteX23" fmla="*/ 172610 w 1845419"/>
                <a:gd name="connsiteY23" fmla="*/ 1 h 30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5419" h="308038">
                  <a:moveTo>
                    <a:pt x="172616" y="0"/>
                  </a:moveTo>
                  <a:lnTo>
                    <a:pt x="172621" y="1"/>
                  </a:lnTo>
                  <a:lnTo>
                    <a:pt x="1672798" y="1"/>
                  </a:lnTo>
                  <a:lnTo>
                    <a:pt x="1672803" y="0"/>
                  </a:lnTo>
                  <a:lnTo>
                    <a:pt x="1672809" y="1"/>
                  </a:lnTo>
                  <a:lnTo>
                    <a:pt x="1845001" y="1"/>
                  </a:lnTo>
                  <a:lnTo>
                    <a:pt x="1845001" y="152172"/>
                  </a:lnTo>
                  <a:lnTo>
                    <a:pt x="1845419" y="154019"/>
                  </a:lnTo>
                  <a:cubicBezTo>
                    <a:pt x="1845419" y="217816"/>
                    <a:pt x="1801948" y="272553"/>
                    <a:pt x="1739993" y="295935"/>
                  </a:cubicBezTo>
                  <a:lnTo>
                    <a:pt x="1694977" y="304044"/>
                  </a:lnTo>
                  <a:lnTo>
                    <a:pt x="1690983" y="308037"/>
                  </a:lnTo>
                  <a:lnTo>
                    <a:pt x="1672809" y="308037"/>
                  </a:lnTo>
                  <a:lnTo>
                    <a:pt x="1672803" y="308038"/>
                  </a:lnTo>
                  <a:lnTo>
                    <a:pt x="1672798" y="308037"/>
                  </a:lnTo>
                  <a:lnTo>
                    <a:pt x="172621" y="308037"/>
                  </a:lnTo>
                  <a:lnTo>
                    <a:pt x="172616" y="308038"/>
                  </a:lnTo>
                  <a:lnTo>
                    <a:pt x="172610" y="308037"/>
                  </a:lnTo>
                  <a:lnTo>
                    <a:pt x="154019" y="308037"/>
                  </a:lnTo>
                  <a:lnTo>
                    <a:pt x="149934" y="303952"/>
                  </a:lnTo>
                  <a:lnTo>
                    <a:pt x="105426" y="295935"/>
                  </a:lnTo>
                  <a:cubicBezTo>
                    <a:pt x="43472" y="272553"/>
                    <a:pt x="0" y="217816"/>
                    <a:pt x="0" y="154019"/>
                  </a:cubicBezTo>
                  <a:lnTo>
                    <a:pt x="1" y="154015"/>
                  </a:lnTo>
                  <a:lnTo>
                    <a:pt x="1" y="1"/>
                  </a:lnTo>
                  <a:lnTo>
                    <a:pt x="17261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20" name="Блок-схема: задержка 19">
              <a:extLst>
                <a:ext uri="{FF2B5EF4-FFF2-40B4-BE49-F238E27FC236}">
                  <a16:creationId xmlns:a16="http://schemas.microsoft.com/office/drawing/2014/main" xmlns="" id="{C18EC7B8-F36E-49F6-A90A-5161518A3ADF}"/>
                </a:ext>
              </a:extLst>
            </p:cNvPr>
            <p:cNvSpPr/>
            <p:nvPr/>
          </p:nvSpPr>
          <p:spPr>
            <a:xfrm rot="5400000">
              <a:off x="4404760" y="4277049"/>
              <a:ext cx="354876" cy="675002"/>
            </a:xfrm>
            <a:prstGeom prst="flowChartDelay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B86C058D-1330-42C7-9B2C-A8B4942E911A}"/>
                </a:ext>
              </a:extLst>
            </p:cNvPr>
            <p:cNvSpPr/>
            <p:nvPr/>
          </p:nvSpPr>
          <p:spPr>
            <a:xfrm>
              <a:off x="3491880" y="5157192"/>
              <a:ext cx="2088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230</a:t>
              </a:r>
              <a:r>
                <a:rPr lang="ru-RU" sz="32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</a:t>
              </a:r>
            </a:p>
          </p:txBody>
        </p:sp>
        <p:grpSp>
          <p:nvGrpSpPr>
            <p:cNvPr id="6" name="Группа 60">
              <a:extLst>
                <a:ext uri="{FF2B5EF4-FFF2-40B4-BE49-F238E27FC236}">
                  <a16:creationId xmlns:a16="http://schemas.microsoft.com/office/drawing/2014/main" xmlns="" id="{08F5C823-E9A6-49E2-9A36-80F10AA73361}"/>
                </a:ext>
              </a:extLst>
            </p:cNvPr>
            <p:cNvGrpSpPr/>
            <p:nvPr/>
          </p:nvGrpSpPr>
          <p:grpSpPr>
            <a:xfrm>
              <a:off x="6544440" y="4451690"/>
              <a:ext cx="2295000" cy="2111335"/>
              <a:chOff x="6556912" y="2582559"/>
              <a:chExt cx="2295000" cy="2536923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xmlns="" id="{C628F303-B752-4E12-9AD4-37D593E9C0CC}"/>
                  </a:ext>
                </a:extLst>
              </p:cNvPr>
              <p:cNvSpPr/>
              <p:nvPr/>
            </p:nvSpPr>
            <p:spPr>
              <a:xfrm>
                <a:off x="8281681" y="4657426"/>
                <a:ext cx="345231" cy="3080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>
                <a:extLst>
                  <a:ext uri="{FF2B5EF4-FFF2-40B4-BE49-F238E27FC236}">
                    <a16:creationId xmlns:a16="http://schemas.microsoft.com/office/drawing/2014/main" xmlns="" id="{3F7927F8-3571-4300-85DC-4B95E968E6D7}"/>
                  </a:ext>
                </a:extLst>
              </p:cNvPr>
              <p:cNvSpPr/>
              <p:nvPr/>
            </p:nvSpPr>
            <p:spPr>
              <a:xfrm>
                <a:off x="6781912" y="4657426"/>
                <a:ext cx="345231" cy="3080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Восьмиугольник 33">
                <a:extLst>
                  <a:ext uri="{FF2B5EF4-FFF2-40B4-BE49-F238E27FC236}">
                    <a16:creationId xmlns:a16="http://schemas.microsoft.com/office/drawing/2014/main" xmlns="" id="{A98B4004-0943-410A-8BC5-EF351C28C0A7}"/>
                  </a:ext>
                </a:extLst>
              </p:cNvPr>
              <p:cNvSpPr/>
              <p:nvPr/>
            </p:nvSpPr>
            <p:spPr>
              <a:xfrm>
                <a:off x="6556912" y="2582559"/>
                <a:ext cx="2295000" cy="2518902"/>
              </a:xfrm>
              <a:prstGeom prst="oct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12700">
                <a:contourClr>
                  <a:schemeClr val="tx1">
                    <a:lumMod val="85000"/>
                    <a:lumOff val="1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5" name="Полилиния: фигура 58">
                <a:extLst>
                  <a:ext uri="{FF2B5EF4-FFF2-40B4-BE49-F238E27FC236}">
                    <a16:creationId xmlns:a16="http://schemas.microsoft.com/office/drawing/2014/main" xmlns="" id="{A8951E83-2BC6-4B24-BBEE-2C3E42798A76}"/>
                  </a:ext>
                </a:extLst>
              </p:cNvPr>
              <p:cNvSpPr/>
              <p:nvPr/>
            </p:nvSpPr>
            <p:spPr>
              <a:xfrm>
                <a:off x="6781911" y="4811444"/>
                <a:ext cx="1845419" cy="308038"/>
              </a:xfrm>
              <a:custGeom>
                <a:avLst/>
                <a:gdLst>
                  <a:gd name="connsiteX0" fmla="*/ 172616 w 1845419"/>
                  <a:gd name="connsiteY0" fmla="*/ 0 h 308038"/>
                  <a:gd name="connsiteX1" fmla="*/ 172621 w 1845419"/>
                  <a:gd name="connsiteY1" fmla="*/ 1 h 308038"/>
                  <a:gd name="connsiteX2" fmla="*/ 1672797 w 1845419"/>
                  <a:gd name="connsiteY2" fmla="*/ 1 h 308038"/>
                  <a:gd name="connsiteX3" fmla="*/ 1672803 w 1845419"/>
                  <a:gd name="connsiteY3" fmla="*/ 0 h 308038"/>
                  <a:gd name="connsiteX4" fmla="*/ 1672809 w 1845419"/>
                  <a:gd name="connsiteY4" fmla="*/ 1 h 308038"/>
                  <a:gd name="connsiteX5" fmla="*/ 1845001 w 1845419"/>
                  <a:gd name="connsiteY5" fmla="*/ 1 h 308038"/>
                  <a:gd name="connsiteX6" fmla="*/ 1845001 w 1845419"/>
                  <a:gd name="connsiteY6" fmla="*/ 152172 h 308038"/>
                  <a:gd name="connsiteX7" fmla="*/ 1845419 w 1845419"/>
                  <a:gd name="connsiteY7" fmla="*/ 154019 h 308038"/>
                  <a:gd name="connsiteX8" fmla="*/ 1739993 w 1845419"/>
                  <a:gd name="connsiteY8" fmla="*/ 295935 h 308038"/>
                  <a:gd name="connsiteX9" fmla="*/ 1694976 w 1845419"/>
                  <a:gd name="connsiteY9" fmla="*/ 304044 h 308038"/>
                  <a:gd name="connsiteX10" fmla="*/ 1690983 w 1845419"/>
                  <a:gd name="connsiteY10" fmla="*/ 308037 h 308038"/>
                  <a:gd name="connsiteX11" fmla="*/ 1672809 w 1845419"/>
                  <a:gd name="connsiteY11" fmla="*/ 308037 h 308038"/>
                  <a:gd name="connsiteX12" fmla="*/ 1672803 w 1845419"/>
                  <a:gd name="connsiteY12" fmla="*/ 308038 h 308038"/>
                  <a:gd name="connsiteX13" fmla="*/ 1672797 w 1845419"/>
                  <a:gd name="connsiteY13" fmla="*/ 308037 h 308038"/>
                  <a:gd name="connsiteX14" fmla="*/ 172621 w 1845419"/>
                  <a:gd name="connsiteY14" fmla="*/ 308037 h 308038"/>
                  <a:gd name="connsiteX15" fmla="*/ 172616 w 1845419"/>
                  <a:gd name="connsiteY15" fmla="*/ 308038 h 308038"/>
                  <a:gd name="connsiteX16" fmla="*/ 172610 w 1845419"/>
                  <a:gd name="connsiteY16" fmla="*/ 308037 h 308038"/>
                  <a:gd name="connsiteX17" fmla="*/ 154019 w 1845419"/>
                  <a:gd name="connsiteY17" fmla="*/ 308037 h 308038"/>
                  <a:gd name="connsiteX18" fmla="*/ 149934 w 1845419"/>
                  <a:gd name="connsiteY18" fmla="*/ 303952 h 308038"/>
                  <a:gd name="connsiteX19" fmla="*/ 105426 w 1845419"/>
                  <a:gd name="connsiteY19" fmla="*/ 295935 h 308038"/>
                  <a:gd name="connsiteX20" fmla="*/ 0 w 1845419"/>
                  <a:gd name="connsiteY20" fmla="*/ 154019 h 308038"/>
                  <a:gd name="connsiteX21" fmla="*/ 1 w 1845419"/>
                  <a:gd name="connsiteY21" fmla="*/ 154015 h 308038"/>
                  <a:gd name="connsiteX22" fmla="*/ 1 w 1845419"/>
                  <a:gd name="connsiteY22" fmla="*/ 1 h 308038"/>
                  <a:gd name="connsiteX23" fmla="*/ 172610 w 1845419"/>
                  <a:gd name="connsiteY23" fmla="*/ 1 h 30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45419" h="308038">
                    <a:moveTo>
                      <a:pt x="172616" y="0"/>
                    </a:moveTo>
                    <a:lnTo>
                      <a:pt x="172621" y="1"/>
                    </a:lnTo>
                    <a:lnTo>
                      <a:pt x="1672797" y="1"/>
                    </a:lnTo>
                    <a:lnTo>
                      <a:pt x="1672803" y="0"/>
                    </a:lnTo>
                    <a:lnTo>
                      <a:pt x="1672809" y="1"/>
                    </a:lnTo>
                    <a:lnTo>
                      <a:pt x="1845001" y="1"/>
                    </a:lnTo>
                    <a:lnTo>
                      <a:pt x="1845001" y="152172"/>
                    </a:lnTo>
                    <a:lnTo>
                      <a:pt x="1845419" y="154019"/>
                    </a:lnTo>
                    <a:cubicBezTo>
                      <a:pt x="1845419" y="217816"/>
                      <a:pt x="1801947" y="272553"/>
                      <a:pt x="1739993" y="295935"/>
                    </a:cubicBezTo>
                    <a:lnTo>
                      <a:pt x="1694976" y="304044"/>
                    </a:lnTo>
                    <a:lnTo>
                      <a:pt x="1690983" y="308037"/>
                    </a:lnTo>
                    <a:lnTo>
                      <a:pt x="1672809" y="308037"/>
                    </a:lnTo>
                    <a:lnTo>
                      <a:pt x="1672803" y="308038"/>
                    </a:lnTo>
                    <a:lnTo>
                      <a:pt x="1672797" y="308037"/>
                    </a:lnTo>
                    <a:lnTo>
                      <a:pt x="172621" y="308037"/>
                    </a:lnTo>
                    <a:lnTo>
                      <a:pt x="172616" y="308038"/>
                    </a:lnTo>
                    <a:lnTo>
                      <a:pt x="172610" y="308037"/>
                    </a:lnTo>
                    <a:lnTo>
                      <a:pt x="154019" y="308037"/>
                    </a:lnTo>
                    <a:lnTo>
                      <a:pt x="149934" y="303952"/>
                    </a:lnTo>
                    <a:lnTo>
                      <a:pt x="105426" y="295935"/>
                    </a:lnTo>
                    <a:cubicBezTo>
                      <a:pt x="43471" y="272553"/>
                      <a:pt x="0" y="217816"/>
                      <a:pt x="0" y="154019"/>
                    </a:cubicBezTo>
                    <a:lnTo>
                      <a:pt x="1" y="154015"/>
                    </a:lnTo>
                    <a:lnTo>
                      <a:pt x="1" y="1"/>
                    </a:lnTo>
                    <a:lnTo>
                      <a:pt x="17261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</p:grpSp>
        <p:sp>
          <p:nvSpPr>
            <p:cNvPr id="25" name="Блок-схема: задержка 24">
              <a:extLst>
                <a:ext uri="{FF2B5EF4-FFF2-40B4-BE49-F238E27FC236}">
                  <a16:creationId xmlns:a16="http://schemas.microsoft.com/office/drawing/2014/main" xmlns="" id="{1898BA78-4F9C-4D11-BC1A-629BA51247E2}"/>
                </a:ext>
              </a:extLst>
            </p:cNvPr>
            <p:cNvSpPr/>
            <p:nvPr/>
          </p:nvSpPr>
          <p:spPr>
            <a:xfrm rot="5400000">
              <a:off x="7514501" y="4291628"/>
              <a:ext cx="354876" cy="675002"/>
            </a:xfrm>
            <a:prstGeom prst="flowChartDelay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xmlns="" id="{00BB79E3-A3E5-481E-B9E0-16720C56BAE6}"/>
                </a:ext>
              </a:extLst>
            </p:cNvPr>
            <p:cNvSpPr/>
            <p:nvPr/>
          </p:nvSpPr>
          <p:spPr>
            <a:xfrm>
              <a:off x="6876256" y="5157192"/>
              <a:ext cx="162870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676</a:t>
              </a:r>
              <a:endParaRPr lang="ru-RU" sz="32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42473B55-C093-457F-AAE7-7DF16B94DD21}"/>
                </a:ext>
              </a:extLst>
            </p:cNvPr>
            <p:cNvSpPr/>
            <p:nvPr/>
          </p:nvSpPr>
          <p:spPr>
            <a:xfrm>
              <a:off x="539552" y="6237312"/>
              <a:ext cx="176537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ОРГАНИЗАЦИИ</a:t>
              </a:r>
              <a:endPara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DFD1D0DC-50AE-4960-88F7-559D728194B1}"/>
                </a:ext>
              </a:extLst>
            </p:cNvPr>
            <p:cNvSpPr/>
            <p:nvPr/>
          </p:nvSpPr>
          <p:spPr>
            <a:xfrm>
              <a:off x="3779912" y="6237312"/>
              <a:ext cx="162870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ПЕДАГОГОВ</a:t>
              </a:r>
              <a:endPara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1512DF0-2C75-41BE-8156-CDFCA451EC4B}"/>
                </a:ext>
              </a:extLst>
            </p:cNvPr>
            <p:cNvSpPr/>
            <p:nvPr/>
          </p:nvSpPr>
          <p:spPr>
            <a:xfrm>
              <a:off x="6660232" y="6237312"/>
              <a:ext cx="201622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ОБУЧАЮЩИХСЯ</a:t>
              </a:r>
              <a:endParaRPr lang="ru-RU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302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5149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" name="Рисунок 2" descr="130522.jpg"/>
          <p:cNvPicPr>
            <a:picLocks noChangeAspect="1"/>
          </p:cNvPicPr>
          <p:nvPr/>
        </p:nvPicPr>
        <p:blipFill>
          <a:blip r:embed="rId2" cstate="print"/>
          <a:srcRect b="43000"/>
          <a:stretch>
            <a:fillRect/>
          </a:stretch>
        </p:blipFill>
        <p:spPr>
          <a:xfrm>
            <a:off x="251520" y="836712"/>
            <a:ext cx="8309710" cy="2664296"/>
          </a:xfrm>
          <a:prstGeom prst="rect">
            <a:avLst/>
          </a:prstGeom>
        </p:spPr>
      </p:pic>
      <p:pic>
        <p:nvPicPr>
          <p:cNvPr id="4" name="Рисунок 3" descr="fioko.jpg"/>
          <p:cNvPicPr>
            <a:picLocks noChangeAspect="1"/>
          </p:cNvPicPr>
          <p:nvPr/>
        </p:nvPicPr>
        <p:blipFill>
          <a:blip r:embed="rId3" cstate="print"/>
          <a:srcRect b="3328"/>
          <a:stretch>
            <a:fillRect/>
          </a:stretch>
        </p:blipFill>
        <p:spPr>
          <a:xfrm>
            <a:off x="6228184" y="908720"/>
            <a:ext cx="1556792" cy="15049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7664" y="4077072"/>
            <a:ext cx="55446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50000"/>
                  </a:schemeClr>
                </a:solidFill>
              </a:rPr>
              <a:t>МКОУ Д</a:t>
            </a:r>
            <a:r>
              <a:rPr lang="ru-RU" sz="2600" b="1" i="1" dirty="0" smtClean="0">
                <a:solidFill>
                  <a:schemeClr val="tx2">
                    <a:lumMod val="50000"/>
                  </a:schemeClr>
                </a:solidFill>
              </a:rPr>
              <a:t>убровинская СОШ</a:t>
            </a:r>
          </a:p>
          <a:p>
            <a:pPr algn="ctr"/>
            <a:r>
              <a:rPr lang="ru-RU" sz="2600" b="1" i="1" cap="all" dirty="0" smtClean="0">
                <a:solidFill>
                  <a:schemeClr val="tx2">
                    <a:lumMod val="50000"/>
                  </a:schemeClr>
                </a:solidFill>
              </a:rPr>
              <a:t>МКОУ Е</a:t>
            </a:r>
            <a:r>
              <a:rPr lang="ru-RU" sz="2600" b="1" i="1" dirty="0" smtClean="0">
                <a:solidFill>
                  <a:schemeClr val="tx2">
                    <a:lumMod val="50000"/>
                  </a:schemeClr>
                </a:solidFill>
              </a:rPr>
              <a:t>ланская</a:t>
            </a:r>
            <a:r>
              <a:rPr lang="ru-RU" sz="2600" b="1" i="1" cap="all" dirty="0" smtClean="0">
                <a:solidFill>
                  <a:schemeClr val="tx2">
                    <a:lumMod val="50000"/>
                  </a:schemeClr>
                </a:solidFill>
              </a:rPr>
              <a:t> СОШ</a:t>
            </a:r>
          </a:p>
          <a:p>
            <a:pPr algn="ctr"/>
            <a:r>
              <a:rPr lang="ru-RU" sz="2600" b="1" i="1" dirty="0" smtClean="0">
                <a:solidFill>
                  <a:schemeClr val="tx2">
                    <a:lumMod val="50000"/>
                  </a:schemeClr>
                </a:solidFill>
              </a:rPr>
              <a:t>МКОУ Яркульская СОШ</a:t>
            </a:r>
          </a:p>
          <a:p>
            <a:pPr algn="ctr"/>
            <a:r>
              <a:rPr lang="ru-RU" sz="2600" b="1" i="1" dirty="0" smtClean="0">
                <a:solidFill>
                  <a:schemeClr val="tx2">
                    <a:lumMod val="50000"/>
                  </a:schemeClr>
                </a:solidFill>
              </a:rPr>
              <a:t>МКОУ Щербаковская СОШ</a:t>
            </a:r>
          </a:p>
          <a:p>
            <a:pPr algn="ctr"/>
            <a:r>
              <a:rPr lang="ru-RU" sz="2600" b="1" i="1" dirty="0" smtClean="0">
                <a:solidFill>
                  <a:schemeClr val="tx2">
                    <a:lumMod val="50000"/>
                  </a:schemeClr>
                </a:solidFill>
              </a:rPr>
              <a:t>МКОУ Яркуль-Матюшкинская СОШ</a:t>
            </a:r>
          </a:p>
          <a:p>
            <a:pPr algn="ctr"/>
            <a:endParaRPr lang="ru-RU" sz="2600" b="1" i="1" cap="all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80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Профориентационная  работа</a:t>
            </a: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8689917" cy="356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572000" y="2348880"/>
            <a:ext cx="40238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https://proektoria.online/</a:t>
            </a:r>
            <a:endParaRPr lang="ru-RU" sz="2800" b="1" dirty="0">
              <a:solidFill>
                <a:srgbClr val="000099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Рисунок 5" descr="r1PLTxOUWz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692696"/>
            <a:ext cx="3214518" cy="22027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11960" y="980728"/>
            <a:ext cx="288032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cap="all" dirty="0" smtClean="0">
                <a:solidFill>
                  <a:srgbClr val="FF0000"/>
                </a:solidFill>
              </a:rPr>
              <a:t>1146</a:t>
            </a:r>
            <a:r>
              <a:rPr lang="ru-RU" sz="44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b="1" i="1" cap="all" dirty="0" smtClean="0">
                <a:solidFill>
                  <a:srgbClr val="FF0000"/>
                </a:solidFill>
              </a:rPr>
              <a:t>обучающихся </a:t>
            </a:r>
          </a:p>
        </p:txBody>
      </p:sp>
    </p:spTree>
    <p:extLst>
      <p:ext uri="{BB962C8B-B14F-4D97-AF65-F5344CB8AC3E}">
        <p14:creationId xmlns:p14="http://schemas.microsoft.com/office/powerpoint/2010/main" val="343398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8640"/>
            <a:ext cx="6228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Образовательное пространство</a:t>
            </a:r>
          </a:p>
          <a:p>
            <a:pPr algn="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Усть-Таркского района</a:t>
            </a:r>
            <a:endParaRPr lang="ru-RU" sz="24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AutoShape 23"/>
          <p:cNvSpPr>
            <a:spLocks/>
          </p:cNvSpPr>
          <p:nvPr/>
        </p:nvSpPr>
        <p:spPr bwMode="blackWhite">
          <a:xfrm>
            <a:off x="8820472" y="3645024"/>
            <a:ext cx="3900487" cy="522287"/>
          </a:xfrm>
          <a:prstGeom prst="callout2">
            <a:avLst>
              <a:gd name="adj1" fmla="val 21884"/>
              <a:gd name="adj2" fmla="val -66423"/>
              <a:gd name="adj3" fmla="val 21884"/>
              <a:gd name="adj4" fmla="val -11843"/>
              <a:gd name="adj5" fmla="val 112768"/>
              <a:gd name="adj6" fmla="val -18544"/>
            </a:avLst>
          </a:prstGeom>
          <a:noFill/>
          <a:ln w="38100">
            <a:solidFill>
              <a:srgbClr val="00B05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endParaRPr lang="en-US" b="1" dirty="0">
              <a:solidFill>
                <a:srgbClr val="00B050"/>
              </a:solidFill>
              <a:latin typeface="Arial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0" y="980728"/>
            <a:ext cx="9144000" cy="5688631"/>
            <a:chOff x="0" y="908720"/>
            <a:chExt cx="9144000" cy="5688631"/>
          </a:xfrm>
        </p:grpSpPr>
        <p:pic>
          <p:nvPicPr>
            <p:cNvPr id="3" name="Рисунок 2" descr="IMG_1953.JPG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3528" y="4653136"/>
              <a:ext cx="2916323" cy="194421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4" name="AutoShape 23"/>
            <p:cNvSpPr>
              <a:spLocks/>
            </p:cNvSpPr>
            <p:nvPr/>
          </p:nvSpPr>
          <p:spPr bwMode="blackWhite">
            <a:xfrm>
              <a:off x="3203848" y="4077072"/>
              <a:ext cx="3900487" cy="522287"/>
            </a:xfrm>
            <a:prstGeom prst="callout2">
              <a:avLst>
                <a:gd name="adj1" fmla="val 21884"/>
                <a:gd name="adj2" fmla="val -66423"/>
                <a:gd name="adj3" fmla="val 21884"/>
                <a:gd name="adj4" fmla="val -11843"/>
                <a:gd name="adj5" fmla="val 112768"/>
                <a:gd name="adj6" fmla="val -18544"/>
              </a:avLst>
            </a:prstGeom>
            <a:noFill/>
            <a:ln w="38100">
              <a:solidFill>
                <a:schemeClr val="accent6">
                  <a:lumMod val="75000"/>
                </a:schemeClr>
              </a:solidFill>
              <a:miter lim="800000"/>
              <a:headEnd type="diamond" w="med" len="med"/>
              <a:tailEnd/>
            </a:ln>
            <a:effectLst/>
          </p:spPr>
          <p:txBody>
            <a:bodyPr anchor="ctr"/>
            <a:lstStyle/>
            <a:p>
              <a:pPr algn="l" eaLnBrk="0" hangingPunct="0"/>
              <a:endParaRPr lang="en-US" b="1" dirty="0">
                <a:solidFill>
                  <a:srgbClr val="92D050"/>
                </a:solidFill>
                <a:latin typeface="Arial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0" y="3429000"/>
              <a:ext cx="30243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ДОШКОЛЬНОЕ ОБРАЗОВАНИЕ</a:t>
              </a:r>
              <a:endParaRPr lang="ru-RU" sz="2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AutoShape 23"/>
            <p:cNvSpPr>
              <a:spLocks/>
            </p:cNvSpPr>
            <p:nvPr/>
          </p:nvSpPr>
          <p:spPr bwMode="blackWhite">
            <a:xfrm>
              <a:off x="5243513" y="1556792"/>
              <a:ext cx="3900487" cy="522287"/>
            </a:xfrm>
            <a:prstGeom prst="callout2">
              <a:avLst>
                <a:gd name="adj1" fmla="val 21884"/>
                <a:gd name="adj2" fmla="val -66423"/>
                <a:gd name="adj3" fmla="val 21884"/>
                <a:gd name="adj4" fmla="val -11843"/>
                <a:gd name="adj5" fmla="val 112768"/>
                <a:gd name="adj6" fmla="val -18544"/>
              </a:avLst>
            </a:prstGeom>
            <a:noFill/>
            <a:ln w="38100">
              <a:solidFill>
                <a:schemeClr val="accent5">
                  <a:lumMod val="75000"/>
                </a:schemeClr>
              </a:solidFill>
              <a:miter lim="800000"/>
              <a:headEnd type="diamond" w="med" len="med"/>
              <a:tailEnd/>
            </a:ln>
            <a:effectLst/>
          </p:spPr>
          <p:txBody>
            <a:bodyPr anchor="ctr"/>
            <a:lstStyle/>
            <a:p>
              <a:pPr algn="l" eaLnBrk="0" hangingPunct="0"/>
              <a:endParaRPr lang="en-US" b="1" dirty="0">
                <a:solidFill>
                  <a:schemeClr val="accent5">
                    <a:lumMod val="75000"/>
                  </a:schemeClr>
                </a:solidFill>
                <a:latin typeface="Arial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51720" y="908720"/>
              <a:ext cx="30243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ОБЩЕЕ</a:t>
              </a:r>
            </a:p>
            <a:p>
              <a:pPr algn="ctr"/>
              <a:r>
                <a:rPr lang="ru-RU" sz="2200" b="1" dirty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ОБРАЗОВАНИЕ</a:t>
              </a:r>
              <a:endPara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8" name="Рисунок 7" descr="IMG_9314.JPG"/>
            <p:cNvPicPr>
              <a:picLocks noChangeAspect="1"/>
            </p:cNvPicPr>
            <p:nvPr/>
          </p:nvPicPr>
          <p:blipFill>
            <a:blip r:embed="rId4" cstate="print">
              <a:lum bright="14000"/>
            </a:blip>
            <a:srcRect l="21650" b="20591"/>
            <a:stretch>
              <a:fillRect/>
            </a:stretch>
          </p:blipFill>
          <p:spPr>
            <a:xfrm>
              <a:off x="2699792" y="2132856"/>
              <a:ext cx="2952328" cy="199481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" name="Рисунок 8" descr="image.jpg"/>
            <p:cNvPicPr>
              <a:picLocks noChangeAspect="1"/>
            </p:cNvPicPr>
            <p:nvPr/>
          </p:nvPicPr>
          <p:blipFill>
            <a:blip r:embed="rId5" cstate="print"/>
            <a:srcRect l="7476" t="11350" r="12988" b="19550"/>
            <a:stretch>
              <a:fillRect/>
            </a:stretch>
          </p:blipFill>
          <p:spPr>
            <a:xfrm>
              <a:off x="5868144" y="4221088"/>
              <a:ext cx="2995829" cy="195205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0" name="TextBox 9"/>
            <p:cNvSpPr txBox="1"/>
            <p:nvPr/>
          </p:nvSpPr>
          <p:spPr>
            <a:xfrm>
              <a:off x="5652120" y="2996952"/>
              <a:ext cx="30243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ДОПОЛНИТЕЛЬНОЕ</a:t>
              </a:r>
            </a:p>
            <a:p>
              <a:pPr algn="ctr"/>
              <a:r>
                <a:rPr lang="ru-RU" sz="2200" b="1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ОБРАЗОВАНИЕ</a:t>
              </a:r>
              <a:endParaRPr lang="ru-RU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43808" y="1628800"/>
              <a:ext cx="1584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accent5">
                      <a:lumMod val="75000"/>
                    </a:schemeClr>
                  </a:solidFill>
                </a:rPr>
                <a:t>15 школ</a:t>
              </a:r>
              <a:endParaRPr lang="ru-RU" sz="28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0" y="4149080"/>
              <a:ext cx="29158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5 детских садов</a:t>
              </a:r>
              <a:endParaRPr lang="ru-RU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24128" y="3717032"/>
              <a:ext cx="2520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00B050"/>
                  </a:solidFill>
                </a:rPr>
                <a:t>3 организации</a:t>
              </a:r>
              <a:endParaRPr lang="ru-RU" sz="2800" b="1" dirty="0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5472608" cy="41044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52120" y="4797152"/>
            <a:ext cx="288032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cap="all" dirty="0" smtClean="0">
                <a:solidFill>
                  <a:srgbClr val="FF0000"/>
                </a:solidFill>
              </a:rPr>
              <a:t>173</a:t>
            </a:r>
            <a:r>
              <a:rPr lang="ru-RU" sz="44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b="1" i="1" cap="all" dirty="0" smtClean="0">
                <a:solidFill>
                  <a:srgbClr val="FF0000"/>
                </a:solidFill>
              </a:rPr>
              <a:t>обучающихся </a:t>
            </a:r>
          </a:p>
          <a:p>
            <a:pPr algn="ctr"/>
            <a:r>
              <a:rPr lang="ru-RU" sz="2400" b="1" i="1" cap="all" dirty="0" smtClean="0">
                <a:solidFill>
                  <a:srgbClr val="FF0000"/>
                </a:solidFill>
              </a:rPr>
              <a:t>из 15 ОО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95736" y="260648"/>
            <a:ext cx="64807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«Успех каждого ребенка»</a:t>
            </a:r>
          </a:p>
        </p:txBody>
      </p:sp>
      <p:pic>
        <p:nvPicPr>
          <p:cNvPr id="12" name="Рисунок 11" descr="Obrazovanie_logo_tsvet_na-bel_le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211898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4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75399" y="1524000"/>
            <a:ext cx="8168601" cy="4430713"/>
            <a:chOff x="1674" y="1108"/>
            <a:chExt cx="3870" cy="2791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504" y="1893"/>
              <a:ext cx="1040" cy="1074"/>
              <a:chOff x="2458" y="2000"/>
              <a:chExt cx="848" cy="888"/>
            </a:xfrm>
          </p:grpSpPr>
          <p:pic>
            <p:nvPicPr>
              <p:cNvPr id="112645" name="Picture 5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ltGray">
              <a:xfrm>
                <a:off x="2458" y="2000"/>
                <a:ext cx="695" cy="886"/>
              </a:xfrm>
              <a:prstGeom prst="rect">
                <a:avLst/>
              </a:prstGeom>
              <a:noFill/>
            </p:spPr>
          </p:pic>
          <p:sp>
            <p:nvSpPr>
              <p:cNvPr id="112646" name="Oval 6"/>
              <p:cNvSpPr>
                <a:spLocks noChangeArrowheads="1"/>
              </p:cNvSpPr>
              <p:nvPr/>
            </p:nvSpPr>
            <p:spPr bwMode="ltGray">
              <a:xfrm>
                <a:off x="2458" y="2000"/>
                <a:ext cx="674" cy="888"/>
              </a:xfrm>
              <a:prstGeom prst="ellipse">
                <a:avLst/>
              </a:prstGeom>
              <a:gradFill rotWithShape="1">
                <a:gsLst>
                  <a:gs pos="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F8F8F8">
                      <a:alpha val="45000"/>
                    </a:srgbClr>
                  </a:gs>
                  <a:gs pos="10000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47" name="Freeform 7"/>
              <p:cNvSpPr>
                <a:spLocks/>
              </p:cNvSpPr>
              <p:nvPr/>
            </p:nvSpPr>
            <p:spPr bwMode="ltGray">
              <a:xfrm>
                <a:off x="2550" y="2018"/>
                <a:ext cx="529" cy="308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 rot="-1297425" flipH="1" flipV="1">
                <a:off x="2525" y="2693"/>
                <a:ext cx="781" cy="188"/>
                <a:chOff x="2532" y="1051"/>
                <a:chExt cx="893" cy="246"/>
              </a:xfrm>
            </p:grpSpPr>
            <p:grpSp>
              <p:nvGrpSpPr>
                <p:cNvPr id="5" name="Group 9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2650" name="AutoShape 10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1" name="AutoShape 11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2" name="AutoShape 12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3" name="AutoShape 13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" name="Group 14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2655" name="AutoShape 15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6" name="AutoShape 16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7" name="AutoShape 17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58" name="AutoShape 18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" name="Group 19"/>
            <p:cNvGrpSpPr>
              <a:grpSpLocks/>
            </p:cNvGrpSpPr>
            <p:nvPr/>
          </p:nvGrpSpPr>
          <p:grpSpPr bwMode="auto">
            <a:xfrm rot="16200000">
              <a:off x="2770" y="1995"/>
              <a:ext cx="2547" cy="895"/>
              <a:chOff x="564" y="1992"/>
              <a:chExt cx="2658" cy="984"/>
            </a:xfrm>
          </p:grpSpPr>
          <p:sp>
            <p:nvSpPr>
              <p:cNvPr id="112660" name="Freeform 20"/>
              <p:cNvSpPr>
                <a:spLocks/>
              </p:cNvSpPr>
              <p:nvPr/>
            </p:nvSpPr>
            <p:spPr bwMode="invGray">
              <a:xfrm>
                <a:off x="564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61" name="Freeform 21"/>
              <p:cNvSpPr>
                <a:spLocks/>
              </p:cNvSpPr>
              <p:nvPr/>
            </p:nvSpPr>
            <p:spPr bwMode="invGray">
              <a:xfrm>
                <a:off x="1773" y="1992"/>
                <a:ext cx="231" cy="984"/>
              </a:xfrm>
              <a:custGeom>
                <a:avLst/>
                <a:gdLst/>
                <a:ahLst/>
                <a:cxnLst>
                  <a:cxn ang="0">
                    <a:pos x="37" y="1"/>
                  </a:cxn>
                  <a:cxn ang="0">
                    <a:pos x="45" y="472"/>
                  </a:cxn>
                  <a:cxn ang="0">
                    <a:pos x="0" y="474"/>
                  </a:cxn>
                  <a:cxn ang="0">
                    <a:pos x="72" y="604"/>
                  </a:cxn>
                  <a:cxn ang="0">
                    <a:pos x="142" y="474"/>
                  </a:cxn>
                  <a:cxn ang="0">
                    <a:pos x="100" y="474"/>
                  </a:cxn>
                  <a:cxn ang="0">
                    <a:pos x="99" y="0"/>
                  </a:cxn>
                  <a:cxn ang="0">
                    <a:pos x="37" y="1"/>
                  </a:cxn>
                </a:cxnLst>
                <a:rect l="0" t="0" r="r" b="b"/>
                <a:pathLst>
                  <a:path w="142" h="604">
                    <a:moveTo>
                      <a:pt x="37" y="1"/>
                    </a:moveTo>
                    <a:lnTo>
                      <a:pt x="45" y="472"/>
                    </a:lnTo>
                    <a:lnTo>
                      <a:pt x="0" y="474"/>
                    </a:lnTo>
                    <a:lnTo>
                      <a:pt x="72" y="604"/>
                    </a:lnTo>
                    <a:lnTo>
                      <a:pt x="142" y="474"/>
                    </a:lnTo>
                    <a:lnTo>
                      <a:pt x="100" y="474"/>
                    </a:lnTo>
                    <a:lnTo>
                      <a:pt x="99" y="0"/>
                    </a:lnTo>
                    <a:lnTo>
                      <a:pt x="37" y="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62" name="Freeform 22"/>
              <p:cNvSpPr>
                <a:spLocks/>
              </p:cNvSpPr>
              <p:nvPr/>
            </p:nvSpPr>
            <p:spPr bwMode="invGray">
              <a:xfrm flipH="1">
                <a:off x="2025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1674" y="2351"/>
              <a:ext cx="329" cy="251"/>
              <a:chOff x="2180" y="1263"/>
              <a:chExt cx="1350" cy="1028"/>
            </a:xfrm>
          </p:grpSpPr>
          <p:sp>
            <p:nvSpPr>
              <p:cNvPr id="112664" name="Oval 24"/>
              <p:cNvSpPr>
                <a:spLocks noChangeArrowheads="1"/>
              </p:cNvSpPr>
              <p:nvPr/>
            </p:nvSpPr>
            <p:spPr bwMode="gray">
              <a:xfrm>
                <a:off x="2301" y="1263"/>
                <a:ext cx="1021" cy="1028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gamma/>
                      <a:shade val="6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66275"/>
                      <a:invGamma/>
                    </a:schemeClr>
                  </a:gs>
                </a:gsLst>
                <a:lin ang="2700000" scaled="1"/>
              </a:gradFill>
              <a:ln w="28575">
                <a:solidFill>
                  <a:srgbClr val="EAEAEA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9" name="Group 25"/>
              <p:cNvGrpSpPr>
                <a:grpSpLocks/>
              </p:cNvGrpSpPr>
              <p:nvPr/>
            </p:nvGrpSpPr>
            <p:grpSpPr bwMode="auto">
              <a:xfrm rot="10082854">
                <a:off x="2180" y="2013"/>
                <a:ext cx="926" cy="237"/>
                <a:chOff x="2598" y="1026"/>
                <a:chExt cx="957" cy="242"/>
              </a:xfrm>
            </p:grpSpPr>
            <p:grpSp>
              <p:nvGrpSpPr>
                <p:cNvPr id="10" name="Group 2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1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668" name="AutoShape 28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69" name="AutoShape 29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0" name="AutoShape 30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1" name="AutoShape 31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" name="Group 3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673" name="AutoShape 33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4" name="AutoShape 34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5" name="AutoShape 35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76" name="AutoShape 36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" name="Group 37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14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679" name="AutoShape 39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0" name="AutoShape 40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1" name="AutoShape 41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2" name="AutoShape 42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5" name="Group 43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684" name="AutoShape 44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5" name="AutoShape 45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6" name="AutoShape 46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87" name="AutoShape 47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6" name="Group 48"/>
              <p:cNvGrpSpPr>
                <a:grpSpLocks/>
              </p:cNvGrpSpPr>
              <p:nvPr/>
            </p:nvGrpSpPr>
            <p:grpSpPr bwMode="auto">
              <a:xfrm>
                <a:off x="2604" y="1361"/>
                <a:ext cx="926" cy="237"/>
                <a:chOff x="2598" y="1026"/>
                <a:chExt cx="957" cy="242"/>
              </a:xfrm>
            </p:grpSpPr>
            <p:grpSp>
              <p:nvGrpSpPr>
                <p:cNvPr id="17" name="Group 4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18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691" name="AutoShape 51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2" name="AutoShape 52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3" name="AutoShape 53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4" name="AutoShape 54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" name="Group 5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696" name="AutoShape 56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7" name="AutoShape 57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8" name="AutoShape 58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699" name="AutoShape 59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0" name="Group 6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21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112702" name="AutoShape 62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3" name="AutoShape 63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4" name="AutoShape 64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5" name="AutoShape 65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2" name="Group 6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12707" name="AutoShape 67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8" name="AutoShape 68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09" name="AutoShape 69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710" name="AutoShape 70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cxnSp>
          <p:nvCxnSpPr>
            <p:cNvPr id="112711" name="AutoShape 71"/>
            <p:cNvCxnSpPr>
              <a:cxnSpLocks noChangeShapeType="1"/>
              <a:stCxn id="112664" idx="0"/>
            </p:cNvCxnSpPr>
            <p:nvPr/>
          </p:nvCxnSpPr>
          <p:spPr bwMode="auto">
            <a:xfrm rot="16200000">
              <a:off x="1597" y="1690"/>
              <a:ext cx="883" cy="422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12712" name="AutoShape 72"/>
            <p:cNvCxnSpPr>
              <a:cxnSpLocks noChangeShapeType="1"/>
              <a:stCxn id="112664" idx="4"/>
            </p:cNvCxnSpPr>
            <p:nvPr/>
          </p:nvCxnSpPr>
          <p:spPr bwMode="auto">
            <a:xfrm rot="16200000" flipH="1">
              <a:off x="1599" y="2840"/>
              <a:ext cx="879" cy="422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112713" name="Line 73"/>
            <p:cNvSpPr>
              <a:spLocks noChangeShapeType="1"/>
            </p:cNvSpPr>
            <p:nvPr/>
          </p:nvSpPr>
          <p:spPr bwMode="auto">
            <a:xfrm>
              <a:off x="1974" y="2482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3" name="Group 74"/>
            <p:cNvGrpSpPr>
              <a:grpSpLocks/>
            </p:cNvGrpSpPr>
            <p:nvPr/>
          </p:nvGrpSpPr>
          <p:grpSpPr bwMode="auto">
            <a:xfrm>
              <a:off x="2256" y="1108"/>
              <a:ext cx="1411" cy="710"/>
              <a:chOff x="2289" y="1260"/>
              <a:chExt cx="1335" cy="672"/>
            </a:xfrm>
          </p:grpSpPr>
          <p:sp>
            <p:nvSpPr>
              <p:cNvPr id="112715" name="AutoShape 75"/>
              <p:cNvSpPr>
                <a:spLocks noChangeArrowheads="1"/>
              </p:cNvSpPr>
              <p:nvPr/>
            </p:nvSpPr>
            <p:spPr bwMode="ltGray">
              <a:xfrm>
                <a:off x="2289" y="1260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16" name="Picture 76" descr="Picture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313" y="1280"/>
                <a:ext cx="386" cy="424"/>
              </a:xfrm>
              <a:prstGeom prst="rect">
                <a:avLst/>
              </a:prstGeom>
              <a:noFill/>
            </p:spPr>
          </p:pic>
        </p:grpSp>
        <p:grpSp>
          <p:nvGrpSpPr>
            <p:cNvPr id="24" name="Group 77"/>
            <p:cNvGrpSpPr>
              <a:grpSpLocks/>
            </p:cNvGrpSpPr>
            <p:nvPr/>
          </p:nvGrpSpPr>
          <p:grpSpPr bwMode="auto">
            <a:xfrm>
              <a:off x="2258" y="2131"/>
              <a:ext cx="1411" cy="710"/>
              <a:chOff x="2291" y="2228"/>
              <a:chExt cx="1335" cy="672"/>
            </a:xfrm>
          </p:grpSpPr>
          <p:sp>
            <p:nvSpPr>
              <p:cNvPr id="112718" name="AutoShape 78"/>
              <p:cNvSpPr>
                <a:spLocks noChangeArrowheads="1"/>
              </p:cNvSpPr>
              <p:nvPr/>
            </p:nvSpPr>
            <p:spPr bwMode="ltGray">
              <a:xfrm>
                <a:off x="2291" y="2228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19" name="Picture 79" descr="Picture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313" y="2250"/>
                <a:ext cx="386" cy="424"/>
              </a:xfrm>
              <a:prstGeom prst="rect">
                <a:avLst/>
              </a:prstGeom>
              <a:noFill/>
            </p:spPr>
          </p:pic>
        </p:grpSp>
        <p:grpSp>
          <p:nvGrpSpPr>
            <p:cNvPr id="25" name="Group 80"/>
            <p:cNvGrpSpPr>
              <a:grpSpLocks/>
            </p:cNvGrpSpPr>
            <p:nvPr/>
          </p:nvGrpSpPr>
          <p:grpSpPr bwMode="auto">
            <a:xfrm>
              <a:off x="2260" y="3156"/>
              <a:ext cx="1411" cy="710"/>
              <a:chOff x="2293" y="3198"/>
              <a:chExt cx="1335" cy="672"/>
            </a:xfrm>
          </p:grpSpPr>
          <p:sp>
            <p:nvSpPr>
              <p:cNvPr id="112721" name="AutoShape 81"/>
              <p:cNvSpPr>
                <a:spLocks noChangeArrowheads="1"/>
              </p:cNvSpPr>
              <p:nvPr/>
            </p:nvSpPr>
            <p:spPr bwMode="ltGray">
              <a:xfrm>
                <a:off x="2293" y="3198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2722" name="Picture 82" descr="Picture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313" y="3216"/>
                <a:ext cx="386" cy="424"/>
              </a:xfrm>
              <a:prstGeom prst="rect">
                <a:avLst/>
              </a:prstGeom>
              <a:noFill/>
            </p:spPr>
          </p:pic>
        </p:grpSp>
        <p:sp>
          <p:nvSpPr>
            <p:cNvPr id="112723" name="Rectangle 83"/>
            <p:cNvSpPr>
              <a:spLocks noChangeArrowheads="1"/>
            </p:cNvSpPr>
            <p:nvPr/>
          </p:nvSpPr>
          <p:spPr bwMode="auto">
            <a:xfrm>
              <a:off x="2324" y="1108"/>
              <a:ext cx="1332" cy="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sz="23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МБУ ДО </a:t>
              </a:r>
            </a:p>
            <a:p>
              <a:pPr algn="ctr" eaLnBrk="1" hangingPunct="1"/>
              <a:r>
                <a:rPr lang="ru-RU" sz="23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ДОМ ДЕТСКОГО ТВОРЧЕСТВА</a:t>
              </a:r>
              <a:endParaRPr lang="en-US" sz="2300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2724" name="Rectangle 84"/>
            <p:cNvSpPr>
              <a:spLocks noChangeArrowheads="1"/>
            </p:cNvSpPr>
            <p:nvPr/>
          </p:nvSpPr>
          <p:spPr bwMode="auto">
            <a:xfrm>
              <a:off x="2294" y="2253"/>
              <a:ext cx="1332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sz="23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МБУ ДО </a:t>
              </a:r>
            </a:p>
            <a:p>
              <a:pPr algn="ctr" eaLnBrk="1" hangingPunct="1"/>
              <a:r>
                <a:rPr lang="ru-RU" sz="23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ДЮСШ «ТЕМП»</a:t>
              </a:r>
              <a:endParaRPr lang="en-US" sz="2300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2725" name="Rectangle 85"/>
            <p:cNvSpPr>
              <a:spLocks noChangeArrowheads="1"/>
            </p:cNvSpPr>
            <p:nvPr/>
          </p:nvSpPr>
          <p:spPr bwMode="auto">
            <a:xfrm>
              <a:off x="2324" y="3172"/>
              <a:ext cx="1332" cy="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sz="23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МБУ ДО ДЕТСКАЯ ШКОЛА ИСКУССТВ</a:t>
              </a:r>
              <a:endParaRPr lang="en-US" sz="2300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2727" name="Rectangle 87"/>
            <p:cNvSpPr>
              <a:spLocks noChangeArrowheads="1"/>
            </p:cNvSpPr>
            <p:nvPr/>
          </p:nvSpPr>
          <p:spPr bwMode="auto">
            <a:xfrm>
              <a:off x="4526" y="2020"/>
              <a:ext cx="802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ru-RU" sz="3200" i="1" dirty="0" smtClean="0">
                  <a:solidFill>
                    <a:srgbClr val="080808"/>
                  </a:solidFill>
                  <a:latin typeface="Arial Black" pitchFamily="34" charset="0"/>
                  <a:cs typeface="Arial" charset="0"/>
                </a:rPr>
                <a:t>охват</a:t>
              </a:r>
            </a:p>
            <a:p>
              <a:pPr algn="ctr" eaLnBrk="1" hangingPunct="1"/>
              <a:r>
                <a:rPr lang="ru-RU" sz="3200" i="1" dirty="0" smtClean="0">
                  <a:solidFill>
                    <a:srgbClr val="080808"/>
                  </a:solidFill>
                  <a:latin typeface="Arial Black" pitchFamily="34" charset="0"/>
                  <a:cs typeface="Arial" charset="0"/>
                </a:rPr>
                <a:t>86%</a:t>
              </a:r>
            </a:p>
          </p:txBody>
        </p:sp>
      </p:grpSp>
      <p:sp>
        <p:nvSpPr>
          <p:cNvPr id="99" name="Овал 98"/>
          <p:cNvSpPr/>
          <p:nvPr/>
        </p:nvSpPr>
        <p:spPr>
          <a:xfrm>
            <a:off x="762000" y="3276600"/>
            <a:ext cx="1143000" cy="9906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ДО</a:t>
            </a:r>
            <a:endParaRPr lang="ru-RU" sz="3200" b="1" i="1" dirty="0"/>
          </a:p>
        </p:txBody>
      </p:sp>
      <p:sp>
        <p:nvSpPr>
          <p:cNvPr id="88" name="TextBox 87"/>
          <p:cNvSpPr txBox="1"/>
          <p:nvPr/>
        </p:nvSpPr>
        <p:spPr>
          <a:xfrm>
            <a:off x="251520" y="332656"/>
            <a:ext cx="6408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ДОПОЛНИТЕЛЬНОЕ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287651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hatsApp Image 2022-03-18 at 15.17.45 (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3429000"/>
            <a:ext cx="4250432" cy="3187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WhatsApp Image 2022-03-18 at 19.52.0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764704"/>
            <a:ext cx="4185340" cy="3140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355976" y="105273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Всероссийское </a:t>
            </a:r>
          </a:p>
          <a:p>
            <a:pPr algn="ctr"/>
            <a:r>
              <a:rPr lang="ru-RU" sz="24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военно-патриотическое общественное движение «</a:t>
            </a:r>
            <a:r>
              <a:rPr lang="ru-RU" sz="2400" b="1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Юнармия</a:t>
            </a:r>
            <a:r>
              <a:rPr lang="ru-RU" sz="24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sz="2400" b="1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4293096"/>
            <a:ext cx="338437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17 </a:t>
            </a:r>
          </a:p>
          <a:p>
            <a:pPr algn="ctr"/>
            <a:r>
              <a:rPr lang="ru-RU" sz="2600" b="1" i="1" cap="all" dirty="0" smtClean="0"/>
              <a:t>Отрядов</a:t>
            </a:r>
          </a:p>
          <a:p>
            <a:pPr algn="ctr"/>
            <a:endParaRPr lang="ru-RU" sz="2600" b="1" i="1" cap="all" dirty="0" smtClean="0"/>
          </a:p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232</a:t>
            </a:r>
          </a:p>
          <a:p>
            <a:pPr algn="ctr"/>
            <a:r>
              <a:rPr lang="ru-RU" sz="2600" b="1" i="1" cap="all" dirty="0" smtClean="0"/>
              <a:t>воспитанника</a:t>
            </a:r>
          </a:p>
        </p:txBody>
      </p:sp>
    </p:spTree>
    <p:extLst>
      <p:ext uri="{BB962C8B-B14F-4D97-AF65-F5344CB8AC3E}">
        <p14:creationId xmlns:p14="http://schemas.microsoft.com/office/powerpoint/2010/main" val="88005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боры РД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6264696" cy="4698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332656"/>
            <a:ext cx="84249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Российское движение школьников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56176" y="1988840"/>
            <a:ext cx="28083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12 </a:t>
            </a:r>
          </a:p>
          <a:p>
            <a:pPr algn="ctr"/>
            <a:r>
              <a:rPr lang="ru-RU" sz="2200" b="1" i="1" cap="all" dirty="0" smtClean="0">
                <a:solidFill>
                  <a:srgbClr val="002060"/>
                </a:solidFill>
              </a:rPr>
              <a:t>Первичных отделений</a:t>
            </a:r>
          </a:p>
          <a:p>
            <a:pPr algn="ctr"/>
            <a:endParaRPr lang="ru-RU" sz="2600" b="1" i="1" cap="all" dirty="0" smtClean="0"/>
          </a:p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324 </a:t>
            </a:r>
          </a:p>
          <a:p>
            <a:pPr algn="ctr"/>
            <a:r>
              <a:rPr lang="ru-RU" sz="2200" b="1" i="1" cap="all" dirty="0" smtClean="0">
                <a:solidFill>
                  <a:srgbClr val="002060"/>
                </a:solidFill>
              </a:rPr>
              <a:t>Обучающихся</a:t>
            </a:r>
          </a:p>
          <a:p>
            <a:pPr algn="ctr"/>
            <a:endParaRPr lang="ru-RU" sz="2600" b="1" i="1" cap="all" dirty="0" smtClean="0"/>
          </a:p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20</a:t>
            </a:r>
          </a:p>
          <a:p>
            <a:pPr algn="ctr"/>
            <a:r>
              <a:rPr lang="ru-RU" sz="2200" b="1" i="1" cap="all" dirty="0" smtClean="0">
                <a:solidFill>
                  <a:srgbClr val="002060"/>
                </a:solidFill>
              </a:rPr>
              <a:t>педагогов</a:t>
            </a:r>
          </a:p>
        </p:txBody>
      </p:sp>
    </p:spTree>
    <p:extLst>
      <p:ext uri="{BB962C8B-B14F-4D97-AF65-F5344CB8AC3E}">
        <p14:creationId xmlns:p14="http://schemas.microsoft.com/office/powerpoint/2010/main" val="140390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5220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339752" y="2060848"/>
          <a:ext cx="6336704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47664" y="764704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rgbClr val="002060"/>
                </a:solidFill>
              </a:rPr>
              <a:t>Количество работников, занятых в системе образования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1628800"/>
            <a:ext cx="4176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</a:rPr>
              <a:t>Всего работников  -  </a:t>
            </a:r>
            <a:r>
              <a:rPr lang="en-US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700</a:t>
            </a:r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5085184"/>
            <a:ext cx="3888432" cy="14465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i="1" u="sng" cap="all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Учителя</a:t>
            </a:r>
          </a:p>
          <a:p>
            <a:pPr algn="ctr"/>
            <a:endParaRPr lang="en-US" sz="1600" b="1" i="1" u="sng" cap="all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1600" b="1" i="1" cap="all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Высшее образование –  </a:t>
            </a:r>
            <a:r>
              <a:rPr lang="ru-RU" sz="1600" b="1" i="1" cap="all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73%</a:t>
            </a: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1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высшая категория – </a:t>
            </a:r>
            <a:r>
              <a:rPr lang="ru-RU" sz="1600" b="1" i="1" cap="all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25%</a:t>
            </a: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5085184"/>
            <a:ext cx="3888432" cy="14465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i="1" u="sng" cap="all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педагоги  ДОУ</a:t>
            </a:r>
          </a:p>
          <a:p>
            <a:pPr algn="ctr"/>
            <a:endParaRPr lang="en-US" sz="1600" b="1" i="1" u="sng" cap="all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1600" b="1" i="1" cap="all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Высшее образование –  </a:t>
            </a:r>
            <a:r>
              <a:rPr lang="ru-RU" sz="1600" b="1" i="1" cap="all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64,5%</a:t>
            </a: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1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высшая категория – </a:t>
            </a:r>
            <a:r>
              <a:rPr lang="ru-RU" sz="1600" b="1" i="1" cap="all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19%</a:t>
            </a: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564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5220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47664" y="908720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rgbClr val="002060"/>
                </a:solidFill>
              </a:rPr>
              <a:t>Повышение квалификации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835292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6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/>
              <a:t>Флагманский курс ФГАОУ ДПО «Академия Минпросвещения России» «Школа  современного  учителя» - </a:t>
            </a:r>
            <a:r>
              <a:rPr lang="ru-RU" sz="2400" b="1" dirty="0" smtClean="0">
                <a:solidFill>
                  <a:srgbClr val="FF0000"/>
                </a:solidFill>
              </a:rPr>
              <a:t>27</a:t>
            </a:r>
          </a:p>
          <a:p>
            <a:pPr>
              <a:buFont typeface="Arial" pitchFamily="34" charset="0"/>
              <a:buChar char="•"/>
            </a:pPr>
            <a:endParaRPr lang="ru-RU" sz="8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/>
              <a:t>Содержательные аспекты методического сопровождения учителя в условиях реализации требований обновленных ФГОС НОО и ООО – </a:t>
            </a:r>
            <a:r>
              <a:rPr lang="ru-RU" sz="2400" b="1" dirty="0" smtClean="0">
                <a:solidFill>
                  <a:srgbClr val="FF0000"/>
                </a:solidFill>
              </a:rPr>
              <a:t>140</a:t>
            </a:r>
          </a:p>
          <a:p>
            <a:pPr>
              <a:buFont typeface="Arial" pitchFamily="34" charset="0"/>
              <a:buChar char="•"/>
            </a:pPr>
            <a:endParaRPr lang="ru-RU" sz="8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/>
              <a:t>Внутренняя система оценки качества образования: развитие в соответствии с обновленными ФГОС – </a:t>
            </a:r>
            <a:r>
              <a:rPr lang="ru-RU" sz="2400" b="1" dirty="0" smtClean="0">
                <a:solidFill>
                  <a:srgbClr val="FF0000"/>
                </a:solidFill>
              </a:rPr>
              <a:t>35</a:t>
            </a:r>
          </a:p>
          <a:p>
            <a:pPr>
              <a:buFont typeface="Arial" pitchFamily="34" charset="0"/>
              <a:buChar char="•"/>
            </a:pPr>
            <a:endParaRPr lang="ru-RU" sz="8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/>
              <a:t>Развитие функциональной грамотности – </a:t>
            </a:r>
            <a:r>
              <a:rPr lang="ru-RU" sz="2400" b="1" dirty="0" smtClean="0">
                <a:solidFill>
                  <a:srgbClr val="FF0000"/>
                </a:solidFill>
              </a:rPr>
              <a:t>16</a:t>
            </a:r>
          </a:p>
          <a:p>
            <a:pPr>
              <a:buFont typeface="Arial" pitchFamily="34" charset="0"/>
              <a:buChar char="•"/>
            </a:pPr>
            <a:endParaRPr lang="ru-RU" sz="8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/>
              <a:t>Использование современного учебного оборудования в центрах образования естественно-научной и технологической направленностей «Точка роста» - </a:t>
            </a:r>
            <a:r>
              <a:rPr lang="ru-RU" sz="2400" b="1" dirty="0" smtClean="0">
                <a:solidFill>
                  <a:srgbClr val="FF0000"/>
                </a:solidFill>
              </a:rPr>
              <a:t>8</a:t>
            </a:r>
          </a:p>
          <a:p>
            <a:pPr>
              <a:buFont typeface="Arial" pitchFamily="34" charset="0"/>
              <a:buChar char="•"/>
            </a:pPr>
            <a:endParaRPr lang="ru-RU" sz="8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/>
              <a:t>Переподготовка   «Менеджмент» - </a:t>
            </a:r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i="1" cap="all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16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80521664"/>
              </p:ext>
            </p:extLst>
          </p:nvPr>
        </p:nvGraphicFramePr>
        <p:xfrm>
          <a:off x="-252536" y="5085184"/>
          <a:ext cx="8964488" cy="1611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836712"/>
            <a:ext cx="6804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cap="all" dirty="0" smtClean="0">
                <a:solidFill>
                  <a:srgbClr val="000099"/>
                </a:solidFill>
              </a:rPr>
              <a:t>закрепление  молодых специалистов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23229"/>
            <a:ext cx="5492932" cy="3661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2737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7563" y="333375"/>
            <a:ext cx="832643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cap="all" dirty="0">
                <a:solidFill>
                  <a:srgbClr val="1F497D">
                    <a:lumMod val="75000"/>
                  </a:srgbClr>
                </a:solidFill>
              </a:rPr>
              <a:t>Общее образование</a:t>
            </a:r>
          </a:p>
          <a:p>
            <a:pPr>
              <a:defRPr/>
            </a:pPr>
            <a:r>
              <a:rPr lang="ru-RU" sz="2800" b="1" i="1" cap="all" dirty="0">
                <a:solidFill>
                  <a:srgbClr val="1F497D">
                    <a:lumMod val="75000"/>
                  </a:srgbClr>
                </a:solidFill>
              </a:rPr>
              <a:t>Подвоз обучающихся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2988" y="1412875"/>
            <a:ext cx="0" cy="88265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042988" y="2598738"/>
            <a:ext cx="0" cy="1152525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258888" y="4149725"/>
            <a:ext cx="0" cy="1439863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TextBox 11"/>
          <p:cNvSpPr txBox="1">
            <a:spLocks noChangeArrowheads="1"/>
          </p:cNvSpPr>
          <p:nvPr/>
        </p:nvSpPr>
        <p:spPr bwMode="auto">
          <a:xfrm>
            <a:off x="1116013" y="1341438"/>
            <a:ext cx="35274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8080"/>
                </a:solidFill>
                <a:latin typeface="Calibri" pitchFamily="34" charset="0"/>
              </a:rPr>
              <a:t>97 (7%)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8080"/>
                </a:solidFill>
                <a:latin typeface="Calibri" pitchFamily="34" charset="0"/>
              </a:rPr>
              <a:t> обучающихся</a:t>
            </a:r>
          </a:p>
        </p:txBody>
      </p:sp>
      <p:sp>
        <p:nvSpPr>
          <p:cNvPr id="14343" name="TextBox 12"/>
          <p:cNvSpPr txBox="1">
            <a:spLocks noChangeArrowheads="1"/>
          </p:cNvSpPr>
          <p:nvPr/>
        </p:nvSpPr>
        <p:spPr bwMode="auto">
          <a:xfrm>
            <a:off x="1101725" y="2684463"/>
            <a:ext cx="3527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8080"/>
                </a:solidFill>
                <a:latin typeface="Calibri" pitchFamily="34" charset="0"/>
              </a:rPr>
              <a:t>9</a:t>
            </a:r>
            <a:r>
              <a:rPr lang="ru-RU" altLang="ru-RU" sz="2400" b="1" dirty="0" smtClean="0">
                <a:solidFill>
                  <a:srgbClr val="008080"/>
                </a:solidFill>
                <a:latin typeface="Calibri" pitchFamily="34" charset="0"/>
              </a:rPr>
              <a:t> образовательных учреждений</a:t>
            </a:r>
          </a:p>
        </p:txBody>
      </p:sp>
      <p:sp>
        <p:nvSpPr>
          <p:cNvPr id="14344" name="TextBox 17"/>
          <p:cNvSpPr txBox="1">
            <a:spLocks noChangeArrowheads="1"/>
          </p:cNvSpPr>
          <p:nvPr/>
        </p:nvSpPr>
        <p:spPr bwMode="auto">
          <a:xfrm>
            <a:off x="1330212" y="4672537"/>
            <a:ext cx="7399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8080"/>
                </a:solidFill>
                <a:latin typeface="Calibri" pitchFamily="34" charset="0"/>
              </a:rPr>
              <a:t>100% транспорта соответствует требованиям</a:t>
            </a:r>
            <a:endParaRPr lang="ru-RU" altLang="ru-RU" sz="2400" b="1" dirty="0" smtClean="0">
              <a:solidFill>
                <a:srgbClr val="008080"/>
              </a:solidFill>
              <a:latin typeface="Calibri" pitchFamily="34" charset="0"/>
            </a:endParaRPr>
          </a:p>
        </p:txBody>
      </p:sp>
      <p:pic>
        <p:nvPicPr>
          <p:cNvPr id="21" name="Рисунок 20" descr="Газе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061022"/>
            <a:ext cx="4447553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" y="1341438"/>
            <a:ext cx="3413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2836863"/>
            <a:ext cx="8651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4473575"/>
            <a:ext cx="10429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816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3913" y="438150"/>
            <a:ext cx="88931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cap="all" dirty="0">
                <a:solidFill>
                  <a:srgbClr val="1F497D">
                    <a:lumMod val="75000"/>
                  </a:srgbClr>
                </a:solidFill>
              </a:rPr>
              <a:t>Общее образование</a:t>
            </a:r>
          </a:p>
          <a:p>
            <a:pPr>
              <a:defRPr/>
            </a:pPr>
            <a:r>
              <a:rPr lang="ru-RU" sz="2400" b="1" i="1" cap="all" dirty="0">
                <a:solidFill>
                  <a:srgbClr val="1F497D">
                    <a:lumMod val="75000"/>
                  </a:srgbClr>
                </a:solidFill>
              </a:rPr>
              <a:t>Организация питания</a:t>
            </a: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1547813" y="1341438"/>
            <a:ext cx="251936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8080"/>
                </a:solidFill>
                <a:latin typeface="Calibri" pitchFamily="34" charset="0"/>
              </a:rPr>
              <a:t>96%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8080"/>
                </a:solidFill>
                <a:latin typeface="Calibri" pitchFamily="34" charset="0"/>
              </a:rPr>
              <a:t>охват горячим питанием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476375" y="1484313"/>
            <a:ext cx="0" cy="1008062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292725" y="1412875"/>
            <a:ext cx="0" cy="1008063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TextBox 11"/>
          <p:cNvSpPr txBox="1">
            <a:spLocks noChangeArrowheads="1"/>
          </p:cNvSpPr>
          <p:nvPr/>
        </p:nvSpPr>
        <p:spPr bwMode="auto">
          <a:xfrm>
            <a:off x="5508625" y="1341438"/>
            <a:ext cx="2519363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8080"/>
                </a:solidFill>
                <a:latin typeface="Calibri" pitchFamily="34" charset="0"/>
              </a:rPr>
              <a:t>65%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8080"/>
                </a:solidFill>
                <a:latin typeface="Calibri" pitchFamily="34" charset="0"/>
              </a:rPr>
              <a:t>охват льготным питанием</a:t>
            </a:r>
          </a:p>
        </p:txBody>
      </p:sp>
      <p:pic>
        <p:nvPicPr>
          <p:cNvPr id="133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13" y="1401763"/>
            <a:ext cx="385762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1619250"/>
            <a:ext cx="11858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051720" y="2701509"/>
            <a:ext cx="4296054" cy="32220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95536" y="5923550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i="1" dirty="0">
                <a:solidFill>
                  <a:srgbClr val="0000CC"/>
                </a:solidFill>
                <a:latin typeface="Times New Roman"/>
                <a:ea typeface="Calibri"/>
              </a:rPr>
              <a:t>Стоимость обеда в </a:t>
            </a:r>
            <a:r>
              <a:rPr lang="ru-RU" sz="2000" b="1" i="1" dirty="0" smtClean="0">
                <a:solidFill>
                  <a:srgbClr val="0000CC"/>
                </a:solidFill>
                <a:latin typeface="Times New Roman"/>
                <a:ea typeface="Calibri"/>
              </a:rPr>
              <a:t>ОО:  1 – 4 классы </a:t>
            </a:r>
            <a:r>
              <a:rPr lang="ru-RU" sz="2000" b="1" i="1" dirty="0">
                <a:solidFill>
                  <a:srgbClr val="0000CC"/>
                </a:solidFill>
                <a:latin typeface="Times New Roman"/>
                <a:ea typeface="Calibri"/>
              </a:rPr>
              <a:t>– </a:t>
            </a:r>
            <a:r>
              <a:rPr lang="ru-RU" sz="2000" b="1" i="1" dirty="0" smtClean="0">
                <a:solidFill>
                  <a:srgbClr val="0000CC"/>
                </a:solidFill>
                <a:latin typeface="Times New Roman"/>
                <a:ea typeface="Calibri"/>
              </a:rPr>
              <a:t>67,38 руб.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i="1" dirty="0" smtClean="0">
                <a:solidFill>
                  <a:srgbClr val="0000CC"/>
                </a:solidFill>
                <a:latin typeface="Times New Roman"/>
                <a:ea typeface="Calibri"/>
              </a:rPr>
              <a:t>                                            5-11 классы </a:t>
            </a:r>
            <a:r>
              <a:rPr lang="ru-RU" sz="2000" b="1" i="1" dirty="0">
                <a:solidFill>
                  <a:srgbClr val="0000CC"/>
                </a:solidFill>
                <a:latin typeface="Times New Roman"/>
                <a:ea typeface="Calibri"/>
              </a:rPr>
              <a:t>– 45 руб. </a:t>
            </a:r>
            <a:endParaRPr lang="ru-RU" sz="2000" b="1" dirty="0">
              <a:solidFill>
                <a:srgbClr val="0000CC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76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>
          <a:xfrm>
            <a:off x="628650" y="260350"/>
            <a:ext cx="7391400" cy="6762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Положение муниципального образования </a:t>
            </a:r>
            <a:b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 рейтинге муниципальных районов</a:t>
            </a:r>
          </a:p>
        </p:txBody>
      </p:sp>
      <p:sp>
        <p:nvSpPr>
          <p:cNvPr id="69637" name="Rectangle 2"/>
          <p:cNvSpPr>
            <a:spLocks noChangeArrowheads="1"/>
          </p:cNvSpPr>
          <p:nvPr/>
        </p:nvSpPr>
        <p:spPr bwMode="auto">
          <a:xfrm>
            <a:off x="1177925" y="3243717"/>
            <a:ext cx="6575425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450850" algn="ctr">
              <a:tabLst>
                <a:tab pos="819150" algn="l"/>
              </a:tabLst>
              <a:defRPr/>
            </a:pP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Частные рейтинги по направлениям блока 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«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Результативность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»</a:t>
            </a:r>
            <a:endParaRPr lang="ru-RU" altLang="ru-RU" sz="1600" u="sng" dirty="0">
              <a:solidFill>
                <a:schemeClr val="tx2">
                  <a:lumMod val="75000"/>
                </a:schemeClr>
              </a:solidFill>
            </a:endParaRPr>
          </a:p>
          <a:p>
            <a:pPr indent="450850" algn="ctr" eaLnBrk="0" hangingPunct="0">
              <a:tabLst>
                <a:tab pos="819150" algn="l"/>
              </a:tabLst>
              <a:defRPr/>
            </a:pPr>
            <a:endParaRPr lang="ru-RU" altLang="ru-RU" dirty="0"/>
          </a:p>
        </p:txBody>
      </p:sp>
      <p:sp>
        <p:nvSpPr>
          <p:cNvPr id="69638" name="Rectangle 3"/>
          <p:cNvSpPr>
            <a:spLocks noChangeArrowheads="1"/>
          </p:cNvSpPr>
          <p:nvPr/>
        </p:nvSpPr>
        <p:spPr bwMode="auto">
          <a:xfrm>
            <a:off x="1089645" y="616970"/>
            <a:ext cx="7007225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26960" bIns="0" anchor="ctr">
            <a:spAutoFit/>
          </a:bodyPr>
          <a:lstStyle/>
          <a:p>
            <a:pPr>
              <a:defRPr/>
            </a:pP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Сводный индекс блока 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«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Результативность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»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системы общего образования</a:t>
            </a:r>
          </a:p>
          <a:p>
            <a:pPr>
              <a:defRPr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600" b="1" dirty="0">
              <a:solidFill>
                <a:srgbClr val="4F81BD"/>
              </a:solidFill>
              <a:latin typeface="Cambria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altLang="ru-RU" dirty="0"/>
          </a:p>
        </p:txBody>
      </p:sp>
      <p:pic>
        <p:nvPicPr>
          <p:cNvPr id="4515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3" y="0"/>
            <a:ext cx="655638" cy="108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380470"/>
              </p:ext>
            </p:extLst>
          </p:nvPr>
        </p:nvGraphicFramePr>
        <p:xfrm>
          <a:off x="741363" y="1484784"/>
          <a:ext cx="7124700" cy="1612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1175"/>
                <a:gridCol w="1781175"/>
                <a:gridCol w="1781175"/>
                <a:gridCol w="1781175"/>
              </a:tblGrid>
              <a:tr h="25908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Учебный год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«Результативность системы общего образования»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9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сводный индекс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уровень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сводный рейтинг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90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2017/18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0,647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высокий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7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90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2018/19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0,655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высокий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8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90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2019/20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0,671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высокий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90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2020-21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0,535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высокий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09548" y="3789040"/>
          <a:ext cx="8229604" cy="195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8076"/>
                <a:gridCol w="850542"/>
                <a:gridCol w="915132"/>
                <a:gridCol w="915132"/>
                <a:gridCol w="915132"/>
                <a:gridCol w="915132"/>
                <a:gridCol w="915132"/>
                <a:gridCol w="915132"/>
                <a:gridCol w="910194"/>
              </a:tblGrid>
              <a:tr h="18288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Учебный год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«Качество»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«Социализация»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«Доступность»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«Охрана здоровья»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частный индекс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частный рейтинг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частный индекс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частный рейтинг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частный индекс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частный рейтинг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частный индекс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частный рейтинг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2017/18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0,423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15-16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0,684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19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0,605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5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0,876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2018/19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0,347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28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0,680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29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0,704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0,888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2019/20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0,525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19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0,706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28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0,699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8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0,755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4-5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2020-21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0,367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20-21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0,367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14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0,706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6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0,700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26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/>
          </p:nvPr>
        </p:nvGraphicFramePr>
        <p:xfrm>
          <a:off x="467544" y="1196752"/>
          <a:ext cx="4392488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260648"/>
            <a:ext cx="59046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Дошкольное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764704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i="1" dirty="0" smtClean="0">
                <a:solidFill>
                  <a:srgbClr val="FF0000"/>
                </a:solidFill>
              </a:rPr>
              <a:t>ОХВАТ 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i="1" dirty="0" smtClean="0">
                <a:solidFill>
                  <a:srgbClr val="FF0000"/>
                </a:solidFill>
              </a:rPr>
              <a:t>от 1,5 до 3 лет</a:t>
            </a:r>
            <a:endParaRPr lang="ru-RU" sz="2400" dirty="0"/>
          </a:p>
        </p:txBody>
      </p:sp>
      <p:graphicFrame>
        <p:nvGraphicFramePr>
          <p:cNvPr id="5" name="Диаграмма 4"/>
          <p:cNvGraphicFramePr/>
          <p:nvPr>
            <p:extLst/>
          </p:nvPr>
        </p:nvGraphicFramePr>
        <p:xfrm>
          <a:off x="4139952" y="4005064"/>
          <a:ext cx="4392488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63888" y="3933056"/>
            <a:ext cx="2358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i="1" dirty="0" smtClean="0">
                <a:solidFill>
                  <a:srgbClr val="FF0000"/>
                </a:solidFill>
              </a:rPr>
              <a:t>ОХВАТ 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i="1" dirty="0" smtClean="0">
                <a:solidFill>
                  <a:srgbClr val="FF0000"/>
                </a:solidFill>
              </a:rPr>
              <a:t>от 3 до 7 лет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941168"/>
            <a:ext cx="2880320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Общий охват</a:t>
            </a:r>
          </a:p>
          <a:p>
            <a:pPr algn="ctr"/>
            <a:r>
              <a:rPr lang="ru-RU" sz="2400" b="1" i="1" dirty="0" smtClean="0"/>
              <a:t> по району – 76 %</a:t>
            </a:r>
          </a:p>
        </p:txBody>
      </p:sp>
      <p:pic>
        <p:nvPicPr>
          <p:cNvPr id="8" name="Рисунок 7" descr="IMG_25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836712"/>
            <a:ext cx="3876778" cy="2907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18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1471058" y="2898156"/>
            <a:ext cx="5957887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450850" algn="ctr" eaLnBrk="0" hangingPunct="0">
              <a:tabLst>
                <a:tab pos="819150" algn="l"/>
              </a:tabLst>
              <a:defRPr/>
            </a:pP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Индекс организационно-управленческой эффективности</a:t>
            </a:r>
            <a:endParaRPr lang="ru-RU" altLang="ru-RU" sz="1600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ctr" eaLnBrk="0" hangingPunct="0">
              <a:tabLst>
                <a:tab pos="819150" algn="l"/>
              </a:tabLst>
              <a:defRPr/>
            </a:pPr>
            <a:endParaRPr lang="ru-RU" altLang="ru-RU" dirty="0">
              <a:solidFill>
                <a:srgbClr val="0000FF"/>
              </a:solidFill>
            </a:endParaRPr>
          </a:p>
        </p:txBody>
      </p:sp>
      <p:sp>
        <p:nvSpPr>
          <p:cNvPr id="70662" name="Rectangle 3"/>
          <p:cNvSpPr>
            <a:spLocks noChangeArrowheads="1"/>
          </p:cNvSpPr>
          <p:nvPr/>
        </p:nvSpPr>
        <p:spPr bwMode="auto">
          <a:xfrm>
            <a:off x="971550" y="615067"/>
            <a:ext cx="6956904" cy="146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26960" bIns="0" anchor="ctr">
            <a:spAutoFit/>
          </a:bodyPr>
          <a:lstStyle/>
          <a:p>
            <a:pPr>
              <a:defRPr/>
            </a:pP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spcAft>
                <a:spcPts val="600"/>
              </a:spcAft>
              <a:defRPr/>
            </a:pPr>
            <a:r>
              <a:rPr lang="ru-RU" altLang="ru-RU" sz="16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Социально-экономическая 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эффективность системы общего образования</a:t>
            </a:r>
            <a:endParaRPr lang="ru-RU" altLang="ru-RU" sz="1600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600" b="1" dirty="0">
              <a:solidFill>
                <a:srgbClr val="4F81BD"/>
              </a:solidFill>
              <a:latin typeface="Cambria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alt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628650" y="260350"/>
            <a:ext cx="73914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Положение муниципального образования </a:t>
            </a:r>
            <a:b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 рейтинге муниципальных районов</a:t>
            </a:r>
          </a:p>
        </p:txBody>
      </p:sp>
      <p:pic>
        <p:nvPicPr>
          <p:cNvPr id="4615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" y="0"/>
            <a:ext cx="655638" cy="108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357883"/>
              </p:ext>
            </p:extLst>
          </p:nvPr>
        </p:nvGraphicFramePr>
        <p:xfrm>
          <a:off x="1259632" y="1350575"/>
          <a:ext cx="6294120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530"/>
                <a:gridCol w="1573530"/>
                <a:gridCol w="1573530"/>
                <a:gridCol w="157353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Учебный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«Социально-экономическая эффективность»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индекс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уровень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рейтинг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2017/18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0,491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средний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2018/19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0,507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средний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2019/20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0,536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средний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2020-21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0,414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высокий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8-9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302941" y="3366124"/>
          <a:ext cx="6294120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530"/>
                <a:gridCol w="1573530"/>
                <a:gridCol w="1573530"/>
                <a:gridCol w="1573530"/>
              </a:tblGrid>
              <a:tr h="27045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Учебный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«Организационно-управленческая эффективность»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индекс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уровень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рейтинг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2017/18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0,442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средний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2018/19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0,540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высокий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3-4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2019/20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0,454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высокий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2020-21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0,606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высокий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5157192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Положение муниципальных районов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сводному индексу эффективности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5495746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Высокое </a:t>
            </a:r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МР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Сводный </a:t>
            </a:r>
            <a:r>
              <a:rPr lang="ru-RU" sz="16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Iэфф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Сводный рейтинг 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…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Усть-Таркский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    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0,510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                                   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4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</a:p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02469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243" y="188640"/>
            <a:ext cx="77152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Мониторинг </a:t>
            </a:r>
            <a:r>
              <a:rPr lang="ru-RU" sz="2400" b="1" dirty="0">
                <a:solidFill>
                  <a:srgbClr val="002060"/>
                </a:solidFill>
              </a:rPr>
              <a:t>эффективности деятельности руководителей общеобразовательных организаций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1315" r="25837" b="10272"/>
          <a:stretch/>
        </p:blipFill>
        <p:spPr>
          <a:xfrm>
            <a:off x="107504" y="1331640"/>
            <a:ext cx="9145016" cy="4833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35800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71550" y="366713"/>
            <a:ext cx="5794375" cy="5635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Задачи на 2022 - 2023 год</a:t>
            </a:r>
            <a:endParaRPr lang="ru-RU" sz="2400" b="1" i="1" cap="all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5" y="1052513"/>
            <a:ext cx="8136905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образования, обеспечивающей  комплексное развитие детей независимо от их места проживания, состояния здоровья, социального положения;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-использование новых стандартов как действенного механизма и инструмента инновационного развития муниципального образования с целью повышения его качества;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-совершенствование системы раннего выявления, развивающего сопровождения и поддержки одарённых детей;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непрерывности и преемственности процесса воспитания;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-активное развитие творческого и инновационного потенциала учительского корпуса, повышение статуса педагогической профессии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ГОД ПЕДАГОГА И НАСТАВНИКА</a:t>
            </a:r>
            <a:endParaRPr lang="ru-RU" sz="32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7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59046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Дошкольное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004048" y="1268760"/>
          <a:ext cx="3168352" cy="6309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IMG_257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2348880"/>
            <a:ext cx="4269497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8" name="Группа 7"/>
          <p:cNvGrpSpPr/>
          <p:nvPr/>
        </p:nvGrpSpPr>
        <p:grpSpPr>
          <a:xfrm>
            <a:off x="3563888" y="692696"/>
            <a:ext cx="5040560" cy="2232248"/>
            <a:chOff x="-180528" y="2564904"/>
            <a:chExt cx="5040560" cy="237626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339752" y="3068960"/>
              <a:ext cx="232781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tx2">
                      <a:lumMod val="75000"/>
                    </a:schemeClr>
                  </a:solidFill>
                </a:rPr>
                <a:t>ГИС НСО </a:t>
              </a:r>
              <a:endParaRPr lang="en-US" sz="2400" b="1" i="1" dirty="0" smtClean="0">
                <a:solidFill>
                  <a:schemeClr val="tx2">
                    <a:lumMod val="75000"/>
                  </a:schemeClr>
                </a:solidFill>
              </a:endParaRPr>
            </a:p>
            <a:p>
              <a:pPr algn="ctr"/>
              <a:r>
                <a:rPr lang="ru-RU" sz="2400" b="1" i="1" dirty="0" smtClean="0">
                  <a:solidFill>
                    <a:schemeClr val="tx2">
                      <a:lumMod val="75000"/>
                    </a:schemeClr>
                  </a:solidFill>
                </a:rPr>
                <a:t>«Электронный </a:t>
              </a:r>
              <a:endParaRPr lang="en-US" sz="2400" b="1" i="1" dirty="0" smtClean="0">
                <a:solidFill>
                  <a:schemeClr val="tx2">
                    <a:lumMod val="75000"/>
                  </a:schemeClr>
                </a:solidFill>
              </a:endParaRPr>
            </a:p>
            <a:p>
              <a:pPr algn="ctr"/>
              <a:r>
                <a:rPr lang="ru-RU" sz="2400" b="1" i="1" dirty="0" smtClean="0">
                  <a:solidFill>
                    <a:schemeClr val="tx2">
                      <a:lumMod val="75000"/>
                    </a:schemeClr>
                  </a:solidFill>
                </a:rPr>
                <a:t>детский сад»</a:t>
              </a:r>
              <a:endParaRPr lang="ru-RU" sz="2400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27584" y="2924944"/>
              <a:ext cx="4032448" cy="158417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 descr="GIS-NSO-Elektronnyy-detskiy-sad_0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-180528" y="2564904"/>
              <a:ext cx="3564396" cy="23762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23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59046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Дошкольное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20688"/>
            <a:ext cx="8604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99"/>
                </a:solidFill>
              </a:rPr>
              <a:t>Стажировочная площадка  по краеведческому образованию</a:t>
            </a:r>
          </a:p>
          <a:p>
            <a:pPr algn="ctr"/>
            <a:r>
              <a:rPr lang="ru-RU" sz="2400" b="1" i="1" dirty="0" smtClean="0">
                <a:solidFill>
                  <a:srgbClr val="000099"/>
                </a:solidFill>
              </a:rPr>
              <a:t>«Новая Сибирь – мой край родной»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9872" y="2276872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</a:rPr>
              <a:t>Усть-Таркский детский сад</a:t>
            </a: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</a:rPr>
              <a:t>«Солнышко» </a:t>
            </a:r>
          </a:p>
        </p:txBody>
      </p:sp>
      <p:pic>
        <p:nvPicPr>
          <p:cNvPr id="8" name="Рисунок 7" descr="Рисунок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1484784"/>
            <a:ext cx="1872208" cy="2588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365104"/>
            <a:ext cx="3844951" cy="2164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Рисунок1.jpg"/>
          <p:cNvPicPr>
            <a:picLocks noChangeAspect="1"/>
          </p:cNvPicPr>
          <p:nvPr/>
        </p:nvPicPr>
        <p:blipFill>
          <a:blip r:embed="rId4" cstate="print"/>
          <a:srcRect b="23404"/>
          <a:stretch>
            <a:fillRect/>
          </a:stretch>
        </p:blipFill>
        <p:spPr>
          <a:xfrm>
            <a:off x="539552" y="1484784"/>
            <a:ext cx="290089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шш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19" y="4365104"/>
            <a:ext cx="4112507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779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59046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Дошкольное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20688"/>
            <a:ext cx="8604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99"/>
                </a:solidFill>
              </a:rPr>
              <a:t>Апробация программы СТЕМ – образование: </a:t>
            </a:r>
          </a:p>
          <a:p>
            <a:pPr algn="ctr"/>
            <a:r>
              <a:rPr lang="ru-RU" sz="2400" b="1" i="1" u="sng" dirty="0" smtClean="0">
                <a:solidFill>
                  <a:srgbClr val="000099"/>
                </a:solidFill>
              </a:rPr>
              <a:t>образовательный модуль  - </a:t>
            </a:r>
            <a:r>
              <a:rPr lang="ru-RU" sz="2400" b="1" i="1" u="sng" dirty="0" err="1" smtClean="0">
                <a:solidFill>
                  <a:srgbClr val="000099"/>
                </a:solidFill>
              </a:rPr>
              <a:t>Мультстудия</a:t>
            </a:r>
            <a:r>
              <a:rPr lang="ru-RU" sz="2400" b="1" i="1" u="sng" dirty="0" smtClean="0">
                <a:solidFill>
                  <a:srgbClr val="000099"/>
                </a:solidFill>
              </a:rPr>
              <a:t> «Я творю мир»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6165304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</a:rPr>
              <a:t>Усть-Таркский детский сад «КОЛОСОК» </a:t>
            </a:r>
          </a:p>
        </p:txBody>
      </p:sp>
      <p:pic>
        <p:nvPicPr>
          <p:cNvPr id="5" name="Рисунок 4" descr="1 мультстуд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700808"/>
            <a:ext cx="7596336" cy="4272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861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260648"/>
            <a:ext cx="64442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</a:p>
          <a:p>
            <a:pPr algn="ctr"/>
            <a:endParaRPr lang="ru-RU" sz="2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Численность обучающихся</a:t>
            </a:r>
            <a:endParaRPr lang="ru-RU" sz="2400" b="1" i="1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" name="Рисунок 9" descr="IMG_05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700808"/>
            <a:ext cx="4032448" cy="26882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9" name="Группа 8"/>
          <p:cNvGrpSpPr/>
          <p:nvPr/>
        </p:nvGrpSpPr>
        <p:grpSpPr>
          <a:xfrm>
            <a:off x="3419872" y="2996952"/>
            <a:ext cx="5509120" cy="3600400"/>
            <a:chOff x="3703870" y="3097763"/>
            <a:chExt cx="5941168" cy="4104456"/>
          </a:xfrm>
        </p:grpSpPr>
        <p:graphicFrame>
          <p:nvGraphicFramePr>
            <p:cNvPr id="8" name="Диаграмма 7"/>
            <p:cNvGraphicFramePr/>
            <p:nvPr>
              <p:extLst/>
            </p:nvPr>
          </p:nvGraphicFramePr>
          <p:xfrm>
            <a:off x="3703870" y="3097763"/>
            <a:ext cx="5941168" cy="41044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7897249" y="4164922"/>
              <a:ext cx="1080121" cy="631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cap="all" dirty="0" smtClean="0">
                  <a:solidFill>
                    <a:schemeClr val="tx2">
                      <a:lumMod val="75000"/>
                    </a:schemeClr>
                  </a:solidFill>
                </a:rPr>
                <a:t>1366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27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88640"/>
            <a:ext cx="5149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059832" y="4509120"/>
          <a:ext cx="5112568" cy="45720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3888432"/>
                <a:gridCol w="122413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baseline="0" dirty="0" smtClean="0"/>
                        <a:t>МКОУ  Дубровинская СОШ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 descr="IMG_78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836712"/>
            <a:ext cx="5328592" cy="3552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52936"/>
            <a:ext cx="2051720" cy="205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979712" y="5589240"/>
          <a:ext cx="5832648" cy="91440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4408714"/>
                <a:gridCol w="142393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МБОУ</a:t>
                      </a:r>
                      <a:r>
                        <a:rPr lang="ru-RU" sz="2400" b="1" baseline="0" dirty="0" smtClean="0"/>
                        <a:t> Усть-Таркская СОШ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МКОУ Новосилишинская СОШ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 descr="79da2f799458f241c3b06fab182ae0c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725144"/>
            <a:ext cx="1512168" cy="18969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79476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2600" b="1" i="1" cap="all" dirty="0" smtClean="0">
            <a:solidFill>
              <a:schemeClr val="bg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8354</TotalTime>
  <Words>1259</Words>
  <Application>Microsoft Office PowerPoint</Application>
  <PresentationFormat>Экран (4:3)</PresentationFormat>
  <Paragraphs>531</Paragraphs>
  <Slides>42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9" baseType="lpstr">
      <vt:lpstr>Arial Unicode MS</vt:lpstr>
      <vt:lpstr>Arial</vt:lpstr>
      <vt:lpstr>Arial Black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Положение муниципального образования  в рейтинге муниципальных районов</vt:lpstr>
      <vt:lpstr>Презентация PowerPoint</vt:lpstr>
      <vt:lpstr>Мониторинг эффективности деятельности руководителей общеобразовательных организаций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Балыкова Т.С</cp:lastModifiedBy>
  <cp:revision>193</cp:revision>
  <dcterms:created xsi:type="dcterms:W3CDTF">2018-08-22T09:16:02Z</dcterms:created>
  <dcterms:modified xsi:type="dcterms:W3CDTF">2022-09-14T09:33:29Z</dcterms:modified>
</cp:coreProperties>
</file>