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45" r:id="rId2"/>
    <p:sldMasterId id="2147483901" r:id="rId3"/>
  </p:sldMasterIdLst>
  <p:notesMasterIdLst>
    <p:notesMasterId r:id="rId12"/>
  </p:notesMasterIdLst>
  <p:sldIdLst>
    <p:sldId id="674" r:id="rId4"/>
    <p:sldId id="670" r:id="rId5"/>
    <p:sldId id="668" r:id="rId6"/>
    <p:sldId id="640" r:id="rId7"/>
    <p:sldId id="662" r:id="rId8"/>
    <p:sldId id="673" r:id="rId9"/>
    <p:sldId id="672" r:id="rId10"/>
    <p:sldId id="421" r:id="rId11"/>
  </p:sldIdLst>
  <p:sldSz cx="9144000" cy="5143500" type="screen16x9"/>
  <p:notesSz cx="6761163" cy="9942513"/>
  <p:defaultTextStyle>
    <a:defPPr>
      <a:defRPr lang="ru-RU"/>
    </a:defPPr>
    <a:lvl1pPr marL="0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957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3909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0861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7817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4771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1726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8677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5632" algn="l" defTabSz="8139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  <a:srgbClr val="CC3300"/>
    <a:srgbClr val="FF5050"/>
    <a:srgbClr val="AEAEAE"/>
    <a:srgbClr val="DDDDDD"/>
    <a:srgbClr val="85AEFF"/>
    <a:srgbClr val="CC0000"/>
    <a:srgbClr val="CC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6233" autoAdjust="0"/>
  </p:normalViewPr>
  <p:slideViewPr>
    <p:cSldViewPr showGuides="1">
      <p:cViewPr varScale="1">
        <p:scale>
          <a:sx n="156" d="100"/>
          <a:sy n="156" d="100"/>
        </p:scale>
        <p:origin x="-324" y="-9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29837" cy="497125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5"/>
            <a:ext cx="2929837" cy="497125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2702" tIns="46351" rIns="92702" bIns="463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6"/>
            <a:ext cx="2929837" cy="497125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6"/>
            <a:ext cx="2929837" cy="497125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0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6957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3909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0861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7817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4771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1726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48677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55632" algn="l" defTabSz="8139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7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5009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8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0481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957" indent="0">
              <a:buNone/>
              <a:defRPr sz="1100"/>
            </a:lvl2pPr>
            <a:lvl3pPr marL="813909" indent="0">
              <a:buNone/>
              <a:defRPr sz="900"/>
            </a:lvl3pPr>
            <a:lvl4pPr marL="1220861" indent="0">
              <a:buNone/>
              <a:defRPr sz="800"/>
            </a:lvl4pPr>
            <a:lvl5pPr marL="1627817" indent="0">
              <a:buNone/>
              <a:defRPr sz="800"/>
            </a:lvl5pPr>
            <a:lvl6pPr marL="2034771" indent="0">
              <a:buNone/>
              <a:defRPr sz="800"/>
            </a:lvl6pPr>
            <a:lvl7pPr marL="2441726" indent="0">
              <a:buNone/>
              <a:defRPr sz="800"/>
            </a:lvl7pPr>
            <a:lvl8pPr marL="2848677" indent="0">
              <a:buNone/>
              <a:defRPr sz="800"/>
            </a:lvl8pPr>
            <a:lvl9pPr marL="32556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6957" indent="0">
              <a:buNone/>
              <a:defRPr sz="2500"/>
            </a:lvl2pPr>
            <a:lvl3pPr marL="813909" indent="0">
              <a:buNone/>
              <a:defRPr sz="2100"/>
            </a:lvl3pPr>
            <a:lvl4pPr marL="1220861" indent="0">
              <a:buNone/>
              <a:defRPr sz="1800"/>
            </a:lvl4pPr>
            <a:lvl5pPr marL="1627817" indent="0">
              <a:buNone/>
              <a:defRPr sz="1800"/>
            </a:lvl5pPr>
            <a:lvl6pPr marL="2034771" indent="0">
              <a:buNone/>
              <a:defRPr sz="1800"/>
            </a:lvl6pPr>
            <a:lvl7pPr marL="2441726" indent="0">
              <a:buNone/>
              <a:defRPr sz="1800"/>
            </a:lvl7pPr>
            <a:lvl8pPr marL="2848677" indent="0">
              <a:buNone/>
              <a:defRPr sz="1800"/>
            </a:lvl8pPr>
            <a:lvl9pPr marL="3255632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957" indent="0">
              <a:buNone/>
              <a:defRPr sz="1100"/>
            </a:lvl2pPr>
            <a:lvl3pPr marL="813909" indent="0">
              <a:buNone/>
              <a:defRPr sz="900"/>
            </a:lvl3pPr>
            <a:lvl4pPr marL="1220861" indent="0">
              <a:buNone/>
              <a:defRPr sz="800"/>
            </a:lvl4pPr>
            <a:lvl5pPr marL="1627817" indent="0">
              <a:buNone/>
              <a:defRPr sz="800"/>
            </a:lvl5pPr>
            <a:lvl6pPr marL="2034771" indent="0">
              <a:buNone/>
              <a:defRPr sz="800"/>
            </a:lvl6pPr>
            <a:lvl7pPr marL="2441726" indent="0">
              <a:buNone/>
              <a:defRPr sz="800"/>
            </a:lvl7pPr>
            <a:lvl8pPr marL="2848677" indent="0">
              <a:buNone/>
              <a:defRPr sz="800"/>
            </a:lvl8pPr>
            <a:lvl9pPr marL="32556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A5A6-000C-4AFA-B015-D0B5C1739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17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83132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44"/>
            <a:ext cx="8482012" cy="3614072"/>
          </a:xfrm>
        </p:spPr>
        <p:txBody>
          <a:bodyPr lIns="0" tIns="0" rIns="0" bIns="0"/>
          <a:lstStyle>
            <a:lvl1pPr marL="132160" indent="-132160">
              <a:buClr>
                <a:srgbClr val="C00000"/>
              </a:buClr>
              <a:buFont typeface="Arial" pitchFamily="34" charset="0"/>
              <a:buChar char="•"/>
              <a:defRPr sz="21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270272" indent="-13811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02431" indent="-13216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540544" indent="-13811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672704" indent="-13216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4742260"/>
            <a:ext cx="2133600" cy="273844"/>
          </a:xfrm>
        </p:spPr>
        <p:txBody>
          <a:bodyPr rIns="0"/>
          <a:lstStyle>
            <a:lvl1pPr>
              <a:defRPr sz="1200">
                <a:solidFill>
                  <a:srgbClr val="104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E299AB-8A6E-47EB-9AFA-87C81A1AF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092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FA03-6082-4F24-ACE6-0B0D1E9AC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154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2EB45-B282-4747-BA17-6F0CB1269A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685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0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88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6443-19D5-4DB7-90BA-D927EC5ED6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32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36F2A-2FE5-443C-A40C-9F3995C76E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959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5AED-87B7-46C6-9D83-2C142CE036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9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B6FD-0D6A-4422-84F2-E55AE438B6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04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69FC0-59CE-4C06-8A17-CF0ECF1710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555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63A40-A72C-4893-9F41-1AF089B16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735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0C5D6-20D9-4487-92E8-813E67FE8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786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748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771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465516"/>
            <a:ext cx="5770984" cy="216024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1D263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5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D2016556-29AD-44B1-8A1C-ABE338D926E3}" type="datetimeFigureOut">
              <a:rPr lang="ru-RU" sz="1350" smtClean="0">
                <a:solidFill>
                  <a:prstClr val="black"/>
                </a:solidFill>
              </a:rPr>
              <a:pPr defTabSz="685800"/>
              <a:t>23.01.2023</a:t>
            </a:fld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58DFFB4-B522-49A9-895A-71E37BE27F01}" type="slidenum">
              <a:rPr lang="ru-RU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9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73"/>
            <a:ext cx="7632700" cy="3206749"/>
          </a:xfrm>
        </p:spPr>
        <p:txBody>
          <a:bodyPr>
            <a:noAutofit/>
          </a:bodyPr>
          <a:lstStyle>
            <a:lvl1pPr marL="283669" indent="0">
              <a:buFontTx/>
              <a:buNone/>
              <a:defRPr b="1">
                <a:latin typeface="+mj-lt"/>
              </a:defRPr>
            </a:lvl1pPr>
            <a:lvl2pPr marL="281197" indent="2485">
              <a:defRPr>
                <a:latin typeface="+mj-lt"/>
              </a:defRPr>
            </a:lvl2pPr>
            <a:lvl3pPr marL="490542" indent="-203155">
              <a:tabLst/>
              <a:defRPr>
                <a:latin typeface="+mj-lt"/>
              </a:defRPr>
            </a:lvl3pPr>
            <a:lvl4pPr marL="0" indent="28119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350" tIns="35676" rIns="71350" bIns="35676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92" y="558806"/>
            <a:ext cx="7548638" cy="946151"/>
          </a:xfrm>
        </p:spPr>
        <p:txBody>
          <a:bodyPr/>
          <a:lstStyle>
            <a:lvl1pPr marL="0" marR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2A579D04-1EC8-4BFF-8395-DF07EA17D9BC}" type="datetimeFigureOut">
              <a:rPr lang="ru-RU" sz="1350" smtClean="0">
                <a:solidFill>
                  <a:prstClr val="black"/>
                </a:solidFill>
              </a:rPr>
              <a:pPr defTabSz="685800"/>
              <a:t>23.01.2023</a:t>
            </a:fld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39D37FA1-EE06-4A51-84DD-2B6D0CC89782}" type="slidenum">
              <a:rPr lang="ru-RU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4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5" y="646916"/>
            <a:ext cx="7056413" cy="346249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5" y="228381"/>
            <a:ext cx="7056413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4330860"/>
            <a:ext cx="1095488" cy="81264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7" y="4677984"/>
            <a:ext cx="43924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7" y="4677984"/>
            <a:ext cx="439241" cy="29282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2F3A46"/>
                </a:solidFill>
              </a:defRPr>
            </a:lvl1pPr>
          </a:lstStyle>
          <a:p>
            <a:pPr defTabSz="685800"/>
            <a:fld id="{F68327C5-B821-4FE9-A59A-A60D9EB59A9A}" type="slidenum">
              <a:rPr lang="en-US" smtClean="0"/>
              <a:pPr defTabSz="685800"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84449" y="177806"/>
            <a:ext cx="1435522" cy="54006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654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02870"/>
            <a:ext cx="7348373" cy="5309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7" y="633784"/>
            <a:ext cx="7348373" cy="310470"/>
          </a:xfrm>
        </p:spPr>
        <p:txBody>
          <a:bodyPr wrap="square">
            <a:spAutoFit/>
          </a:bodyPr>
          <a:lstStyle>
            <a:lvl1pPr marL="0" indent="0" algn="l">
              <a:buNone/>
              <a:defRPr sz="157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46126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8" y="4677985"/>
            <a:ext cx="329431" cy="292828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788">
                <a:solidFill>
                  <a:schemeClr val="bg1"/>
                </a:solidFill>
              </a:defRPr>
            </a:lvl1pPr>
          </a:lstStyle>
          <a:p>
            <a:pPr defTabSz="685800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0318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892076" y="71894"/>
            <a:ext cx="1195121" cy="54006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00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081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78905"/>
            <a:ext cx="8497092" cy="46234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373F149-83C4-4179-9681-702531CCFDAC}" type="datetimeFigureOut">
              <a:rPr lang="de-DE" sz="1350" smtClean="0">
                <a:solidFill>
                  <a:prstClr val="black"/>
                </a:solidFill>
              </a:rPr>
              <a:pPr defTabSz="685800"/>
              <a:t>23.01.2023</a:t>
            </a:fld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4767263"/>
            <a:ext cx="4229894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9DC1E638-3F78-4E0D-883A-B278700C48C0}" type="slidenum">
              <a:rPr lang="de-DE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641246"/>
            <a:ext cx="8496300" cy="252183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5282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571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742950"/>
            <a:ext cx="8229600" cy="457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alt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alt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fld id="{52C9FB87-37D2-4B06-8FA2-70DF5F98B305}" type="slidenum">
              <a:rPr lang="en-US" altLang="ru-RU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alt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17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571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742950"/>
            <a:ext cx="8229600" cy="457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altLang="ru-RU" sz="135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endParaRPr lang="en-US" altLang="ru-RU" sz="135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800"/>
            <a:fld id="{5A01F66C-0BA7-4F20-AFB0-A0CAAE5DE938}" type="slidenum">
              <a:rPr lang="en-US" altLang="ru-RU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altLang="ru-RU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6351" y="-10716"/>
            <a:ext cx="9186863" cy="653654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7938" y="4531519"/>
            <a:ext cx="9188451" cy="6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594707"/>
            <a:ext cx="9192388" cy="4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14578" y="4758914"/>
            <a:ext cx="5829300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990"/>
            <a:ext cx="785794" cy="5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7" y="249492"/>
            <a:ext cx="4420121" cy="3000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spc="225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sz="1350" spc="225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350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350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5" y="4760302"/>
            <a:ext cx="53562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altLang="zh-CN" sz="1050" spc="225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050" spc="225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1" y="4704854"/>
            <a:ext cx="403225" cy="3048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685800"/>
            <a:endParaRPr lang="zh-CN" altLang="en-US" sz="675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6190152"/>
            <a:ext cx="4032448" cy="27003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ctr" hangingPunct="0">
              <a:buClr>
                <a:srgbClr val="FF0000"/>
              </a:buClr>
              <a:buSzPct val="70000"/>
              <a:tabLst>
                <a:tab pos="102394" algn="l"/>
              </a:tabLst>
            </a:pPr>
            <a:r>
              <a:rPr lang="en-US" altLang="zh-CN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050" dirty="0" smtClean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defTabSz="685800" eaLnBrk="0" fontAlgn="ctr" hangingPunct="0">
              <a:buClr>
                <a:srgbClr val="FF0000"/>
              </a:buClr>
              <a:buSzPct val="70000"/>
              <a:tabLst>
                <a:tab pos="102394" algn="l"/>
              </a:tabLst>
            </a:pPr>
            <a:r>
              <a:rPr lang="en-US" altLang="zh-CN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05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806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0" y="-10716"/>
            <a:ext cx="9144000" cy="653654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-7938" y="4531519"/>
            <a:ext cx="9188451" cy="6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594707"/>
            <a:ext cx="9192388" cy="4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14578" y="4758914"/>
            <a:ext cx="5829300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990"/>
            <a:ext cx="785794" cy="5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7" y="249492"/>
            <a:ext cx="4420121" cy="3000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50" spc="225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sz="1350" spc="225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350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350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5" y="4760302"/>
            <a:ext cx="53562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altLang="zh-CN" sz="1050" spc="225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050" spc="225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1" y="4704854"/>
            <a:ext cx="403225" cy="3048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685800"/>
            <a:endParaRPr lang="zh-CN" altLang="en-US" sz="675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6190152"/>
            <a:ext cx="4032448" cy="27003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ctr" hangingPunct="0">
              <a:buClr>
                <a:srgbClr val="FF0000"/>
              </a:buClr>
              <a:buSzPct val="70000"/>
              <a:tabLst>
                <a:tab pos="102394" algn="l"/>
              </a:tabLst>
            </a:pPr>
            <a:r>
              <a:rPr lang="en-US" altLang="zh-CN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050" dirty="0" smtClean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defTabSz="685800" eaLnBrk="0" fontAlgn="ctr" hangingPunct="0">
              <a:buClr>
                <a:srgbClr val="FF0000"/>
              </a:buClr>
              <a:buSzPct val="70000"/>
              <a:tabLst>
                <a:tab pos="102394" algn="l"/>
              </a:tabLst>
            </a:pPr>
            <a:r>
              <a:rPr lang="en-US" altLang="zh-CN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05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05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矩形 12"/>
          <p:cNvSpPr/>
          <p:nvPr userDrawn="1"/>
        </p:nvSpPr>
        <p:spPr bwMode="auto">
          <a:xfrm>
            <a:off x="-11875" y="594959"/>
            <a:ext cx="9192388" cy="39667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0" fontAlgn="ctr" hangingPunct="0">
              <a:buClr>
                <a:srgbClr val="FF0000"/>
              </a:buClr>
              <a:buSzPct val="70000"/>
              <a:tabLst>
                <a:tab pos="102394" algn="l"/>
              </a:tabLst>
            </a:pPr>
            <a:endParaRPr lang="zh-CN" altLang="en-US" sz="105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ring2.png"/>
          <p:cNvPicPr>
            <a:picLocks noChangeAspect="1"/>
          </p:cNvPicPr>
          <p:nvPr userDrawn="1"/>
        </p:nvPicPr>
        <p:blipFill>
          <a:blip r:embed="rId8"/>
          <a:srcRect l="15071" t="56589" r="15014"/>
          <a:stretch>
            <a:fillRect/>
          </a:stretch>
        </p:blipFill>
        <p:spPr>
          <a:xfrm>
            <a:off x="243762" y="2301720"/>
            <a:ext cx="8864742" cy="24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150132"/>
            <a:ext cx="9144000" cy="58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54037"/>
            <a:ext cx="9144000" cy="314534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73"/>
            <a:ext cx="7632700" cy="3206749"/>
          </a:xfrm>
        </p:spPr>
        <p:txBody>
          <a:bodyPr>
            <a:noAutofit/>
          </a:bodyPr>
          <a:lstStyle>
            <a:lvl1pPr marL="283669" indent="0">
              <a:buFontTx/>
              <a:buNone/>
              <a:defRPr b="1">
                <a:latin typeface="+mj-lt"/>
              </a:defRPr>
            </a:lvl1pPr>
            <a:lvl2pPr marL="281197" indent="2485">
              <a:defRPr>
                <a:latin typeface="+mj-lt"/>
              </a:defRPr>
            </a:lvl2pPr>
            <a:lvl3pPr marL="490542" indent="-203155">
              <a:tabLst/>
              <a:defRPr>
                <a:latin typeface="+mj-lt"/>
              </a:defRPr>
            </a:lvl3pPr>
            <a:lvl4pPr marL="0" indent="28119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350" tIns="35676" rIns="71350" bIns="35676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08" y="558801"/>
            <a:ext cx="7632699" cy="946150"/>
          </a:xfrm>
        </p:spPr>
        <p:txBody>
          <a:bodyPr>
            <a:noAutofit/>
          </a:bodyPr>
          <a:lstStyle>
            <a:lvl1pPr marL="0" marR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366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96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8" y="102870"/>
            <a:ext cx="7348373" cy="5309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28" y="633784"/>
            <a:ext cx="7348373" cy="310470"/>
          </a:xfrm>
        </p:spPr>
        <p:txBody>
          <a:bodyPr wrap="square">
            <a:spAutoFit/>
          </a:bodyPr>
          <a:lstStyle>
            <a:lvl1pPr marL="0" indent="0" algn="r">
              <a:buNone/>
              <a:defRPr sz="1575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8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900" b="1" dirty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8" y="4677985"/>
            <a:ext cx="329431" cy="292828"/>
          </a:xfrm>
          <a:prstGeom prst="rect">
            <a:avLst/>
          </a:prstGeom>
        </p:spPr>
        <p:txBody>
          <a:bodyPr anchor="ctr"/>
          <a:lstStyle>
            <a:lvl1pPr algn="ctr">
              <a:defRPr sz="788">
                <a:solidFill>
                  <a:srgbClr val="2F3A46"/>
                </a:solidFill>
              </a:defRPr>
            </a:lvl1pPr>
          </a:lstStyle>
          <a:p>
            <a:pPr defTabSz="685800"/>
            <a:fld id="{F68327C5-B821-4FE9-A59A-A60D9EB59A9A}" type="slidenum">
              <a:rPr lang="en-US" smtClean="0"/>
              <a:pPr defTabSz="68580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97" y="172155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0453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93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临时\amy\模板\商务\12\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100389" y="5304235"/>
            <a:ext cx="292893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1350">
                <a:solidFill>
                  <a:prstClr val="white"/>
                </a:solidFill>
              </a:rPr>
              <a:t>锐普</a:t>
            </a:r>
            <a:r>
              <a:rPr lang="en-US" altLang="zh-CN" sz="1350">
                <a:solidFill>
                  <a:prstClr val="white"/>
                </a:solidFill>
              </a:rPr>
              <a:t>PPT</a:t>
            </a:r>
            <a:r>
              <a:rPr lang="zh-CN" altLang="en-US" sz="1350">
                <a:solidFill>
                  <a:prstClr val="white"/>
                </a:solidFill>
              </a:rPr>
              <a:t>出品</a:t>
            </a:r>
            <a:endParaRPr lang="en-US" altLang="zh-CN" sz="1350">
              <a:solidFill>
                <a:prstClr val="white"/>
              </a:solidFill>
            </a:endParaRPr>
          </a:p>
          <a:p>
            <a:pPr algn="ctr" defTabSz="685800"/>
            <a:r>
              <a:rPr lang="en-US" altLang="zh-CN" sz="1350">
                <a:solidFill>
                  <a:prstClr val="white"/>
                </a:solidFill>
              </a:rPr>
              <a:t>www.rapidppt.com</a:t>
            </a: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9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25071" y="4832255"/>
            <a:ext cx="8447648" cy="3112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CN" altLang="en-US" sz="1013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2405" y="300700"/>
            <a:ext cx="643597" cy="5064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2405" y="4837530"/>
            <a:ext cx="348176" cy="311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783419" y="4837530"/>
            <a:ext cx="348176" cy="3112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15598" y="300700"/>
            <a:ext cx="27000" cy="50643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9078666" y="300700"/>
            <a:ext cx="54000" cy="5064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027927" y="300700"/>
            <a:ext cx="27000" cy="50643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8875555" y="4876696"/>
            <a:ext cx="227108" cy="232913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48130" y="4876697"/>
            <a:ext cx="227108" cy="232913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>
            <a:spLocks noChangeAspect="1"/>
          </p:cNvSpPr>
          <p:nvPr userDrawn="1"/>
        </p:nvSpPr>
        <p:spPr>
          <a:xfrm>
            <a:off x="862022" y="726657"/>
            <a:ext cx="334324" cy="135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55" name="文本框 154"/>
          <p:cNvSpPr txBox="1"/>
          <p:nvPr userDrawn="1"/>
        </p:nvSpPr>
        <p:spPr>
          <a:xfrm>
            <a:off x="1346611" y="282194"/>
            <a:ext cx="118654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12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粗活意简体"/>
                <a:ea typeface="时尚中黑简体" panose="01010104010101010101" pitchFamily="2" charset="-122"/>
              </a:rPr>
              <a:t>PPT</a:t>
            </a:r>
            <a:r>
              <a:rPr lang="zh-CN" altLang="en-US" sz="1125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粗活意简体"/>
                <a:ea typeface="时尚中黑简体" panose="01010104010101010101" pitchFamily="2" charset="-122"/>
              </a:rPr>
              <a:t>图表研究院</a:t>
            </a:r>
            <a:endParaRPr lang="zh-CN" altLang="en-US" sz="1125" dirty="0">
              <a:solidFill>
                <a:prstClr val="black">
                  <a:lumMod val="50000"/>
                  <a:lumOff val="50000"/>
                </a:prstClr>
              </a:solidFill>
              <a:latin typeface="方正粗活意简体"/>
              <a:ea typeface="时尚中黑简体" panose="01010104010101010101" pitchFamily="2" charset="-122"/>
            </a:endParaRPr>
          </a:p>
        </p:txBody>
      </p:sp>
      <p:sp>
        <p:nvSpPr>
          <p:cNvPr id="156" name="文本框 155"/>
          <p:cNvSpPr txBox="1"/>
          <p:nvPr userDrawn="1"/>
        </p:nvSpPr>
        <p:spPr>
          <a:xfrm>
            <a:off x="1356828" y="559193"/>
            <a:ext cx="1002197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55600" dist="190500" dir="3000000" algn="t" rotWithShape="0">
                    <a:prstClr val="black">
                      <a:alpha val="40000"/>
                    </a:prstClr>
                  </a:out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685800"/>
            <a:r>
              <a:rPr lang="en-US" altLang="zh-CN" sz="619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时尚中黑简体" panose="01010104010101010101" pitchFamily="2" charset="-122"/>
                <a:ea typeface="时尚中黑简体" panose="01010104010101010101" pitchFamily="2" charset="-122"/>
                <a:cs typeface="Verdana" panose="020B0604030504040204" pitchFamily="34" charset="0"/>
              </a:rPr>
              <a:t>PPT CHART ACADEMY</a:t>
            </a:r>
            <a:endParaRPr lang="zh-CN" altLang="en-US" sz="619" dirty="0">
              <a:solidFill>
                <a:prstClr val="black">
                  <a:lumMod val="50000"/>
                  <a:lumOff val="50000"/>
                </a:prstClr>
              </a:solidFill>
              <a:effectLst/>
              <a:latin typeface="时尚中黑简体" panose="01010104010101010101" pitchFamily="2" charset="-122"/>
              <a:ea typeface="时尚中黑简体" panose="01010104010101010101" pitchFamily="2" charset="-122"/>
              <a:cs typeface="Verdana" panose="020B0604030504040204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" y="262888"/>
            <a:ext cx="597383" cy="5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5767250" y="4864332"/>
            <a:ext cx="2318263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US" altLang="zh-CN" sz="1013" dirty="0" smtClean="0">
                <a:solidFill>
                  <a:prstClr val="white"/>
                </a:solidFill>
              </a:rPr>
              <a:t>XYPPT.YANJ.CN  </a:t>
            </a:r>
            <a:r>
              <a:rPr lang="zh-CN" altLang="en-US" sz="1013" dirty="0" smtClean="0">
                <a:solidFill>
                  <a:prstClr val="white"/>
                </a:solidFill>
              </a:rPr>
              <a:t>新浪微博</a:t>
            </a:r>
            <a:r>
              <a:rPr lang="en-US" altLang="zh-CN" sz="1013" dirty="0" smtClean="0">
                <a:solidFill>
                  <a:prstClr val="white"/>
                </a:solidFill>
              </a:rPr>
              <a:t>@</a:t>
            </a:r>
            <a:r>
              <a:rPr lang="zh-CN" altLang="en-US" sz="1013" dirty="0" smtClean="0">
                <a:solidFill>
                  <a:prstClr val="white"/>
                </a:solidFill>
              </a:rPr>
              <a:t>六月雪</a:t>
            </a:r>
            <a:r>
              <a:rPr lang="en-US" altLang="zh-CN" sz="1013" dirty="0" smtClean="0">
                <a:solidFill>
                  <a:prstClr val="white"/>
                </a:solidFill>
              </a:rPr>
              <a:t>_1    </a:t>
            </a:r>
            <a:endParaRPr lang="zh-CN" altLang="en-US" sz="1013" dirty="0" smtClean="0">
              <a:solidFill>
                <a:prstClr val="white"/>
              </a:solidFill>
            </a:endParaRPr>
          </a:p>
          <a:p>
            <a:pPr defTabSz="685800"/>
            <a:endParaRPr lang="zh-CN" altLang="en-US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62038"/>
            <a:ext cx="4038600" cy="36504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2038"/>
            <a:ext cx="4038600" cy="36504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829175"/>
            <a:ext cx="2133600" cy="157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CN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829175"/>
            <a:ext cx="2895600" cy="157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 altLang="zh-CN" sz="135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29175"/>
            <a:ext cx="2133600" cy="157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6BF49BD6-674A-4F07-A83F-9610635B8FEA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altLang="zh-CN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0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4627091" cy="319280"/>
          </a:xfrm>
          <a:prstGeom prst="rect">
            <a:avLst/>
          </a:prstGeom>
        </p:spPr>
        <p:txBody>
          <a:bodyPr/>
          <a:lstStyle>
            <a:lvl1pPr>
              <a:defRPr sz="112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3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72"/>
            <a:ext cx="7632700" cy="3206749"/>
          </a:xfrm>
        </p:spPr>
        <p:txBody>
          <a:bodyPr>
            <a:noAutofit/>
          </a:bodyPr>
          <a:lstStyle>
            <a:lvl1pPr marL="283669" indent="0">
              <a:buFontTx/>
              <a:buNone/>
              <a:defRPr b="1">
                <a:latin typeface="+mj-lt"/>
              </a:defRPr>
            </a:lvl1pPr>
            <a:lvl2pPr marL="283669" indent="0">
              <a:defRPr>
                <a:latin typeface="+mj-lt"/>
              </a:defRPr>
            </a:lvl2pPr>
            <a:lvl3pPr marL="490542" indent="-203155">
              <a:defRPr>
                <a:latin typeface="+mj-lt"/>
              </a:defRPr>
            </a:lvl3pPr>
            <a:lvl4pPr marL="0" indent="281197">
              <a:defRPr>
                <a:latin typeface="+mj-lt"/>
              </a:defRPr>
            </a:lvl4pPr>
            <a:lvl5pPr marL="111981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08" y="558801"/>
            <a:ext cx="7632699" cy="946150"/>
          </a:xfrm>
        </p:spPr>
        <p:txBody>
          <a:bodyPr>
            <a:noAutofit/>
          </a:bodyPr>
          <a:lstStyle>
            <a:lvl1pPr marL="0" marR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72"/>
            <a:ext cx="7632700" cy="3206749"/>
          </a:xfrm>
        </p:spPr>
        <p:txBody>
          <a:bodyPr>
            <a:noAutofit/>
          </a:bodyPr>
          <a:lstStyle>
            <a:lvl1pPr marL="283669" indent="0">
              <a:buFontTx/>
              <a:buNone/>
              <a:defRPr b="1">
                <a:latin typeface="+mj-lt"/>
              </a:defRPr>
            </a:lvl1pPr>
            <a:lvl2pPr marL="283669" indent="0">
              <a:defRPr>
                <a:latin typeface="+mj-lt"/>
              </a:defRPr>
            </a:lvl2pPr>
            <a:lvl3pPr marL="490542" indent="-203155">
              <a:defRPr>
                <a:latin typeface="+mj-lt"/>
              </a:defRPr>
            </a:lvl3pPr>
            <a:lvl4pPr marL="0" indent="281197">
              <a:defRPr>
                <a:latin typeface="+mj-lt"/>
              </a:defRPr>
            </a:lvl4pPr>
            <a:lvl5pPr marL="111981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08" y="558801"/>
            <a:ext cx="7632699" cy="946150"/>
          </a:xfrm>
        </p:spPr>
        <p:txBody>
          <a:bodyPr>
            <a:noAutofit/>
          </a:bodyPr>
          <a:lstStyle>
            <a:lvl1pPr marL="0" marR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0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8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8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7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17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86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56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0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1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1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5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957" indent="0">
              <a:buNone/>
              <a:defRPr sz="1800" b="1"/>
            </a:lvl2pPr>
            <a:lvl3pPr marL="813909" indent="0">
              <a:buNone/>
              <a:defRPr sz="1600" b="1"/>
            </a:lvl3pPr>
            <a:lvl4pPr marL="1220861" indent="0">
              <a:buNone/>
              <a:defRPr sz="1400" b="1"/>
            </a:lvl4pPr>
            <a:lvl5pPr marL="1627817" indent="0">
              <a:buNone/>
              <a:defRPr sz="1400" b="1"/>
            </a:lvl5pPr>
            <a:lvl6pPr marL="2034771" indent="0">
              <a:buNone/>
              <a:defRPr sz="1400" b="1"/>
            </a:lvl6pPr>
            <a:lvl7pPr marL="2441726" indent="0">
              <a:buNone/>
              <a:defRPr sz="1400" b="1"/>
            </a:lvl7pPr>
            <a:lvl8pPr marL="2848677" indent="0">
              <a:buNone/>
              <a:defRPr sz="1400" b="1"/>
            </a:lvl8pPr>
            <a:lvl9pPr marL="32556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15135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957" indent="0">
              <a:buNone/>
              <a:defRPr sz="1800" b="1"/>
            </a:lvl2pPr>
            <a:lvl3pPr marL="813909" indent="0">
              <a:buNone/>
              <a:defRPr sz="1600" b="1"/>
            </a:lvl3pPr>
            <a:lvl4pPr marL="1220861" indent="0">
              <a:buNone/>
              <a:defRPr sz="1400" b="1"/>
            </a:lvl4pPr>
            <a:lvl5pPr marL="1627817" indent="0">
              <a:buNone/>
              <a:defRPr sz="1400" b="1"/>
            </a:lvl5pPr>
            <a:lvl6pPr marL="2034771" indent="0">
              <a:buNone/>
              <a:defRPr sz="1400" b="1"/>
            </a:lvl6pPr>
            <a:lvl7pPr marL="2441726" indent="0">
              <a:buNone/>
              <a:defRPr sz="1400" b="1"/>
            </a:lvl7pPr>
            <a:lvl8pPr marL="2848677" indent="0">
              <a:buNone/>
              <a:defRPr sz="1400" b="1"/>
            </a:lvl8pPr>
            <a:lvl9pPr marL="32556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3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93" y="558800"/>
            <a:ext cx="7632700" cy="925984"/>
          </a:xfrm>
          <a:prstGeom prst="rect">
            <a:avLst/>
          </a:prstGeom>
        </p:spPr>
        <p:txBody>
          <a:bodyPr vert="horz" lIns="81395" tIns="40698" rIns="81395" bIns="40698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08" y="1491630"/>
            <a:ext cx="7632699" cy="3220070"/>
          </a:xfrm>
          <a:prstGeom prst="rect">
            <a:avLst/>
          </a:prstGeom>
        </p:spPr>
        <p:txBody>
          <a:bodyPr vert="horz" lIns="81395" tIns="40698" rIns="81395" bIns="40698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395" tIns="40698" rIns="81395" bIns="4069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395" tIns="40698" rIns="81395" bIns="4069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53" y="4398169"/>
            <a:ext cx="503585" cy="513582"/>
          </a:xfrm>
          <a:prstGeom prst="rect">
            <a:avLst/>
          </a:prstGeom>
        </p:spPr>
        <p:txBody>
          <a:bodyPr vert="horz" lIns="81395" tIns="40698" rIns="81395" bIns="40698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3909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3669" indent="0" algn="l" defTabSz="813909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3669" indent="0" algn="l" defTabSz="813909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6195" indent="-203155" algn="l" defTabSz="813909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197" algn="just" defTabSz="813909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818" indent="0" algn="l" defTabSz="813909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38245" indent="-203479" algn="l" defTabSz="8139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00" indent="-203479" algn="l" defTabSz="8139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154" indent="-203479" algn="l" defTabSz="8139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107" indent="-203479" algn="l" defTabSz="81390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957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909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861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817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771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726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8677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632" algn="l" defTabSz="8139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83344"/>
            <a:ext cx="8113712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47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7481C97-453B-41B6-A358-E2AEFBA25E01}" type="slidenum">
              <a:rPr lang="ru-RU" altLang="ru-RU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83344"/>
            <a:ext cx="1052513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3089" y="831057"/>
            <a:ext cx="7418387" cy="41672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5127" name="Объект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294"/>
            <a:ext cx="914400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3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749"/>
            <a:ext cx="7886700" cy="5542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9433"/>
            <a:ext cx="9144000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algn="ctr" defTabSz="685800">
              <a:defRPr/>
            </a:pPr>
            <a:r>
              <a:rPr lang="en-US" sz="2400" spc="113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2400" spc="113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2400" spc="113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37365" y="15966"/>
            <a:ext cx="277122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55353"/>
            <a:ext cx="1483030" cy="482192"/>
            <a:chOff x="-2096383" y="21447"/>
            <a:chExt cx="1483030" cy="642922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936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75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5219701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825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825" dirty="0">
                <a:solidFill>
                  <a:srgbClr val="A5CD28"/>
                </a:solidFill>
                <a:latin typeface="Open Sans" panose="020B0606030504020204" pitchFamily="34" charset="0"/>
                <a:hlinkClick r:id="rId24" tooltip="PresentationGo!"/>
              </a:rPr>
              <a:t>presentationgo.com</a:t>
            </a:r>
            <a:endParaRPr lang="en-US" sz="82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  <p:sldLayoutId id="2147483922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168733" y="1"/>
            <a:ext cx="5292588" cy="6781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257175" algn="l"/>
              </a:tabLst>
            </a:pPr>
            <a:endParaRPr lang="ru-RU" sz="11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57008" y="2528193"/>
            <a:ext cx="3901825" cy="668021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602559" y="843558"/>
            <a:ext cx="7929881" cy="396955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налоговой службы по Новосибирской области</a:t>
            </a:r>
          </a:p>
          <a:p>
            <a:pPr algn="ctr"/>
            <a:endParaRPr lang="ru-RU" b="1" dirty="0">
              <a:solidFill>
                <a:srgbClr val="0064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64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взыскания задолженности по налогам 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Управления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Селиверстова Светлана Владимировна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 2023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82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 rot="5844680">
            <a:off x="2373458" y="988472"/>
            <a:ext cx="535978" cy="54551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defTabSz="725668">
              <a:defRPr/>
            </a:pPr>
            <a:endParaRPr lang="zh-CN" altLang="en-US" sz="1428" kern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5844680">
            <a:off x="5671100" y="918417"/>
            <a:ext cx="535978" cy="54551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defTabSz="725668">
              <a:defRPr/>
            </a:pPr>
            <a:endParaRPr lang="zh-CN" altLang="en-US" sz="1428" kern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35"/>
          <p:cNvSpPr/>
          <p:nvPr/>
        </p:nvSpPr>
        <p:spPr>
          <a:xfrm>
            <a:off x="550142" y="1054065"/>
            <a:ext cx="154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Требование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37"/>
          <p:cNvSpPr/>
          <p:nvPr/>
        </p:nvSpPr>
        <p:spPr>
          <a:xfrm>
            <a:off x="3002290" y="903093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Взыскание за счет</a:t>
            </a:r>
          </a:p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денежных средств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39"/>
          <p:cNvSpPr/>
          <p:nvPr/>
        </p:nvSpPr>
        <p:spPr>
          <a:xfrm>
            <a:off x="6228184" y="915566"/>
            <a:ext cx="2375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Взыскание за счет </a:t>
            </a:r>
          </a:p>
          <a:p>
            <a:pPr algn="ctr"/>
            <a:r>
              <a:rPr lang="ru-RU" altLang="zh-CN" sz="1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имущества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264528" y="171831"/>
            <a:ext cx="8610786" cy="576064"/>
          </a:xfrm>
          <a:prstGeom prst="rect">
            <a:avLst/>
          </a:prstGeom>
        </p:spPr>
        <p:txBody>
          <a:bodyPr vert="horz" lIns="81395" tIns="40698" rIns="81395" bIns="40698" rtlCol="0" anchor="ctr">
            <a:noAutofit/>
          </a:bodyPr>
          <a:lstStyle>
            <a:lvl1pPr marL="0" marR="0" indent="0" algn="l" defTabSz="8139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dirty="0" smtClean="0"/>
              <a:t>3 основных этапа взыскания задолженности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92267" y="1733714"/>
            <a:ext cx="2831090" cy="11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0" tIns="36281" rIns="72560" bIns="36281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Выставляется единожды после возникновения долга;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считается исполненным только при переходе сальдо через 0 </a:t>
            </a:r>
            <a:endParaRPr lang="zh-CN" altLang="en-US" sz="1350" dirty="0">
              <a:solidFill>
                <a:schemeClr val="tx2">
                  <a:lumMod val="50000"/>
                </a:schemeClr>
              </a:solidFill>
              <a:ea typeface="微软雅黑"/>
              <a:sym typeface="Arial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3023357" y="1720169"/>
            <a:ext cx="2826230" cy="139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0" tIns="36281" rIns="72560" bIns="36281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Взаимодействие с банком через Реестр решений о взыскании;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информация об остатке долга банкам будет доступна</a:t>
            </a: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ea typeface="微软雅黑"/>
              </a:rPr>
              <a:t> </a:t>
            </a:r>
            <a:r>
              <a:rPr lang="ru-RU" sz="1350" dirty="0">
                <a:solidFill>
                  <a:schemeClr val="tx2">
                    <a:lumMod val="50000"/>
                  </a:schemeClr>
                </a:solidFill>
                <a:ea typeface="微软雅黑"/>
              </a:rPr>
              <a:t>в ежедневном </a:t>
            </a: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ea typeface="微软雅黑"/>
              </a:rPr>
              <a:t>режиме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161450" y="1721876"/>
            <a:ext cx="2826230" cy="139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0" tIns="36281" rIns="72560" bIns="36281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Взаимодействие с ФССП через Реестр решений о взыскании;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информация об остатке долга банкам будет доступна</a:t>
            </a: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ea typeface="微软雅黑"/>
              </a:rPr>
              <a:t> </a:t>
            </a:r>
            <a:r>
              <a:rPr lang="ru-RU" sz="1350" dirty="0">
                <a:solidFill>
                  <a:schemeClr val="tx2">
                    <a:lumMod val="50000"/>
                  </a:schemeClr>
                </a:solidFill>
                <a:ea typeface="微软雅黑"/>
              </a:rPr>
              <a:t>в ежедневном </a:t>
            </a:r>
            <a:r>
              <a:rPr lang="ru-RU" sz="1350" dirty="0" smtClean="0">
                <a:solidFill>
                  <a:schemeClr val="tx2">
                    <a:lumMod val="50000"/>
                  </a:schemeClr>
                </a:solidFill>
                <a:ea typeface="微软雅黑"/>
              </a:rPr>
              <a:t>режиме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5844680">
            <a:off x="1534902" y="3870674"/>
            <a:ext cx="535978" cy="54551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defTabSz="725668">
              <a:defRPr/>
            </a:pPr>
            <a:endParaRPr lang="zh-CN" altLang="en-US" sz="1428" kern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5844680">
            <a:off x="5965506" y="3820978"/>
            <a:ext cx="535978" cy="54551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defTabSz="725668">
              <a:defRPr/>
            </a:pPr>
            <a:endParaRPr lang="zh-CN" altLang="en-US" sz="1428" kern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矩形 35"/>
          <p:cNvSpPr/>
          <p:nvPr/>
        </p:nvSpPr>
        <p:spPr>
          <a:xfrm>
            <a:off x="170960" y="3864774"/>
            <a:ext cx="1391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Требование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矩形 37"/>
          <p:cNvSpPr/>
          <p:nvPr/>
        </p:nvSpPr>
        <p:spPr>
          <a:xfrm>
            <a:off x="3917909" y="3864774"/>
            <a:ext cx="20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Взыскание за счет</a:t>
            </a:r>
          </a:p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денежных средств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矩形 39"/>
          <p:cNvSpPr/>
          <p:nvPr/>
        </p:nvSpPr>
        <p:spPr>
          <a:xfrm>
            <a:off x="6449406" y="3864774"/>
            <a:ext cx="21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Взыскание за счет </a:t>
            </a:r>
          </a:p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имущества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rot="5844680">
            <a:off x="3441218" y="3884403"/>
            <a:ext cx="535978" cy="54551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72567" tIns="36284" rIns="72567" bIns="36284" numCol="1" anchor="t" anchorCtr="0" compatLnSpc="1">
            <a:prstTxWarp prst="textNoShape">
              <a:avLst/>
            </a:prstTxWarp>
          </a:bodyPr>
          <a:lstStyle/>
          <a:p>
            <a:pPr defTabSz="725668">
              <a:defRPr/>
            </a:pPr>
            <a:endParaRPr lang="zh-CN" altLang="en-US" sz="1428" kern="0">
              <a:solidFill>
                <a:schemeClr val="accent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矩形 35"/>
          <p:cNvSpPr/>
          <p:nvPr/>
        </p:nvSpPr>
        <p:spPr>
          <a:xfrm>
            <a:off x="2026009" y="3864774"/>
            <a:ext cx="1460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Заявление в</a:t>
            </a:r>
          </a:p>
          <a:p>
            <a:pPr algn="ctr"/>
            <a:r>
              <a:rPr lang="ru-RU" altLang="zh-CN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суд</a:t>
            </a:r>
          </a:p>
        </p:txBody>
      </p:sp>
      <p:sp>
        <p:nvSpPr>
          <p:cNvPr id="28" name="AutoShape 864"/>
          <p:cNvSpPr>
            <a:spLocks noChangeArrowheads="1"/>
          </p:cNvSpPr>
          <p:nvPr/>
        </p:nvSpPr>
        <p:spPr bwMode="auto">
          <a:xfrm>
            <a:off x="281538" y="625611"/>
            <a:ext cx="1514681" cy="334685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72000" tIns="0" rIns="72000" bIns="0" anchor="ctr"/>
          <a:lstStyle/>
          <a:p>
            <a:pPr algn="just"/>
            <a:endParaRPr lang="ru-RU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295232" y="710158"/>
            <a:ext cx="1372335" cy="2158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lvl="1" algn="ctr" defTabSz="904839">
              <a:defRPr/>
            </a:pPr>
            <a:r>
              <a:rPr lang="ru-RU" sz="1403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ЮЛ и ИП</a:t>
            </a:r>
            <a:endParaRPr lang="ru-RU" sz="1403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AutoShape 864"/>
          <p:cNvSpPr>
            <a:spLocks noChangeArrowheads="1"/>
          </p:cNvSpPr>
          <p:nvPr/>
        </p:nvSpPr>
        <p:spPr bwMode="auto">
          <a:xfrm>
            <a:off x="224060" y="3404603"/>
            <a:ext cx="1514681" cy="334685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72000" tIns="0" rIns="72000" bIns="0" anchor="ctr"/>
          <a:lstStyle/>
          <a:p>
            <a:pPr algn="just"/>
            <a:endParaRPr lang="ru-RU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281538" y="3482434"/>
            <a:ext cx="1372335" cy="2158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lvl="1" algn="ctr" defTabSz="904839">
              <a:defRPr/>
            </a:pPr>
            <a:r>
              <a:rPr lang="ru-RU" sz="1403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ФЛ</a:t>
            </a:r>
            <a:endParaRPr lang="ru-RU" sz="1403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1754573" y="4394670"/>
            <a:ext cx="2383844" cy="57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0" tIns="36281" rIns="72560" bIns="36281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Обязательный  судебный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altLang="zh-CN" sz="1350" dirty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п</a:t>
            </a:r>
            <a:r>
              <a:rPr lang="ru-RU" altLang="zh-CN" sz="1350" dirty="0" smtClean="0">
                <a:solidFill>
                  <a:schemeClr val="tx2">
                    <a:lumMod val="50000"/>
                  </a:schemeClr>
                </a:solidFill>
                <a:ea typeface="微软雅黑"/>
                <a:sym typeface="Arial"/>
              </a:rPr>
              <a:t>орядок взыскания с ФЛ</a:t>
            </a:r>
            <a:endParaRPr lang="zh-CN" altLang="en-US" sz="1350" dirty="0">
              <a:solidFill>
                <a:schemeClr val="tx2">
                  <a:lumMod val="50000"/>
                </a:schemeClr>
              </a:solidFill>
              <a:ea typeface="微软雅黑"/>
              <a:sym typeface="Arial"/>
            </a:endParaRPr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53" y="4398169"/>
            <a:ext cx="503585" cy="513582"/>
          </a:xfrm>
        </p:spPr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07"/>
          <p:cNvSpPr>
            <a:spLocks noChangeArrowheads="1"/>
          </p:cNvSpPr>
          <p:nvPr/>
        </p:nvSpPr>
        <p:spPr bwMode="auto">
          <a:xfrm>
            <a:off x="381769" y="1248471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347614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Долг</a:t>
            </a:r>
          </a:p>
        </p:txBody>
      </p:sp>
      <p:sp>
        <p:nvSpPr>
          <p:cNvPr id="7" name="椭圆 107"/>
          <p:cNvSpPr>
            <a:spLocks noChangeArrowheads="1"/>
          </p:cNvSpPr>
          <p:nvPr/>
        </p:nvSpPr>
        <p:spPr bwMode="auto">
          <a:xfrm>
            <a:off x="382097" y="2096449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864" y="2195592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Долг</a:t>
            </a:r>
          </a:p>
        </p:txBody>
      </p:sp>
      <p:sp>
        <p:nvSpPr>
          <p:cNvPr id="11" name="椭圆 107"/>
          <p:cNvSpPr>
            <a:spLocks noChangeArrowheads="1"/>
          </p:cNvSpPr>
          <p:nvPr/>
        </p:nvSpPr>
        <p:spPr bwMode="auto">
          <a:xfrm>
            <a:off x="381769" y="3846011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945154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Долг</a:t>
            </a:r>
          </a:p>
        </p:txBody>
      </p:sp>
      <p:sp>
        <p:nvSpPr>
          <p:cNvPr id="13" name="椭圆 107"/>
          <p:cNvSpPr>
            <a:spLocks noChangeArrowheads="1"/>
          </p:cNvSpPr>
          <p:nvPr/>
        </p:nvSpPr>
        <p:spPr bwMode="auto">
          <a:xfrm>
            <a:off x="4434364" y="4302800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8818" y="4401943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Долг</a:t>
            </a:r>
          </a:p>
        </p:txBody>
      </p:sp>
      <p:sp>
        <p:nvSpPr>
          <p:cNvPr id="15" name="椭圆 107"/>
          <p:cNvSpPr>
            <a:spLocks noChangeArrowheads="1"/>
          </p:cNvSpPr>
          <p:nvPr/>
        </p:nvSpPr>
        <p:spPr bwMode="auto">
          <a:xfrm>
            <a:off x="6494957" y="3398460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5985" y="3497603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Долг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51520" y="0"/>
            <a:ext cx="8739420" cy="904238"/>
          </a:xfrm>
          <a:prstGeom prst="rect">
            <a:avLst/>
          </a:prstGeom>
        </p:spPr>
        <p:txBody>
          <a:bodyPr vert="horz" lIns="81395" tIns="40698" rIns="81395" bIns="40698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900" b="1" i="0" ker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</a:t>
            </a:r>
            <a:r>
              <a:rPr lang="ru-RU" dirty="0" smtClean="0"/>
              <a:t>С 01.01.2023 изменена схема взыскания задолженности</a:t>
            </a:r>
            <a:endParaRPr lang="ru-RU" dirty="0"/>
          </a:p>
        </p:txBody>
      </p:sp>
      <p:sp>
        <p:nvSpPr>
          <p:cNvPr id="20" name="AutoShape 864"/>
          <p:cNvSpPr>
            <a:spLocks noChangeArrowheads="1"/>
          </p:cNvSpPr>
          <p:nvPr/>
        </p:nvSpPr>
        <p:spPr bwMode="auto">
          <a:xfrm>
            <a:off x="765923" y="701911"/>
            <a:ext cx="3175191" cy="334685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72000" tIns="0" rIns="72000" bIns="0" anchor="ctr"/>
          <a:lstStyle/>
          <a:p>
            <a:pPr algn="just"/>
            <a:endParaRPr lang="ru-RU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899592" y="757628"/>
            <a:ext cx="2880320" cy="2158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lvl="1" algn="ctr" defTabSz="904839">
              <a:defRPr/>
            </a:pPr>
            <a:r>
              <a:rPr lang="ru-RU" sz="1403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ДЕЙСТВУЮЩАЯ СХЕМА</a:t>
            </a:r>
            <a:endParaRPr lang="ru-RU" sz="1403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AutoShape 864"/>
          <p:cNvSpPr>
            <a:spLocks noChangeArrowheads="1"/>
          </p:cNvSpPr>
          <p:nvPr/>
        </p:nvSpPr>
        <p:spPr bwMode="auto">
          <a:xfrm>
            <a:off x="734688" y="2980593"/>
            <a:ext cx="3175191" cy="334417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72000" tIns="0" rIns="72000" bIns="0" anchor="ctr"/>
          <a:lstStyle/>
          <a:p>
            <a:pPr algn="just"/>
            <a:endParaRPr lang="ru-RU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843999" y="3045155"/>
            <a:ext cx="3019040" cy="2158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4839">
              <a:defRPr/>
            </a:pPr>
            <a:r>
              <a:rPr lang="ru-RU" sz="1403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СХЕМА ВЗЫСКАНИЯ С 01.01.2023</a:t>
            </a:r>
            <a:endParaRPr lang="ru-RU" sz="1403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4" name="直接连接符 17"/>
          <p:cNvCxnSpPr/>
          <p:nvPr/>
        </p:nvCxnSpPr>
        <p:spPr>
          <a:xfrm flipV="1">
            <a:off x="2832885" y="1339743"/>
            <a:ext cx="1476667" cy="3753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13"/>
          <p:cNvCxnSpPr>
            <a:stCxn id="2" idx="6"/>
          </p:cNvCxnSpPr>
          <p:nvPr/>
        </p:nvCxnSpPr>
        <p:spPr>
          <a:xfrm>
            <a:off x="1029841" y="1549873"/>
            <a:ext cx="1515012" cy="1651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1"/>
          <p:cNvSpPr/>
          <p:nvPr/>
        </p:nvSpPr>
        <p:spPr>
          <a:xfrm>
            <a:off x="2544853" y="1573043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4640351" y="1347614"/>
            <a:ext cx="1523807" cy="2848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1"/>
          <p:cNvSpPr/>
          <p:nvPr/>
        </p:nvSpPr>
        <p:spPr>
          <a:xfrm>
            <a:off x="4318347" y="1202011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9"/>
          <p:cNvCxnSpPr/>
          <p:nvPr/>
        </p:nvCxnSpPr>
        <p:spPr>
          <a:xfrm flipV="1">
            <a:off x="6460985" y="1384978"/>
            <a:ext cx="1389411" cy="2848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1"/>
          <p:cNvSpPr/>
          <p:nvPr/>
        </p:nvSpPr>
        <p:spPr>
          <a:xfrm>
            <a:off x="6164158" y="1573043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17"/>
          <p:cNvCxnSpPr/>
          <p:nvPr/>
        </p:nvCxnSpPr>
        <p:spPr>
          <a:xfrm flipV="1">
            <a:off x="2819446" y="2196285"/>
            <a:ext cx="1476667" cy="3753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3"/>
          <p:cNvCxnSpPr/>
          <p:nvPr/>
        </p:nvCxnSpPr>
        <p:spPr>
          <a:xfrm>
            <a:off x="1016402" y="2406415"/>
            <a:ext cx="1515012" cy="1651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1"/>
          <p:cNvSpPr/>
          <p:nvPr/>
        </p:nvSpPr>
        <p:spPr>
          <a:xfrm>
            <a:off x="2531414" y="2429585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26"/>
          <p:cNvCxnSpPr/>
          <p:nvPr/>
        </p:nvCxnSpPr>
        <p:spPr>
          <a:xfrm>
            <a:off x="4626912" y="2204156"/>
            <a:ext cx="1523807" cy="2848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1"/>
          <p:cNvSpPr/>
          <p:nvPr/>
        </p:nvSpPr>
        <p:spPr>
          <a:xfrm>
            <a:off x="4304908" y="2058553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29"/>
          <p:cNvCxnSpPr/>
          <p:nvPr/>
        </p:nvCxnSpPr>
        <p:spPr>
          <a:xfrm flipV="1">
            <a:off x="6447546" y="2241520"/>
            <a:ext cx="1389411" cy="2848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1"/>
          <p:cNvSpPr/>
          <p:nvPr/>
        </p:nvSpPr>
        <p:spPr>
          <a:xfrm>
            <a:off x="6150719" y="2429585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17"/>
          <p:cNvCxnSpPr/>
          <p:nvPr/>
        </p:nvCxnSpPr>
        <p:spPr>
          <a:xfrm flipV="1">
            <a:off x="2832885" y="3928798"/>
            <a:ext cx="1476667" cy="3753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3"/>
          <p:cNvCxnSpPr/>
          <p:nvPr/>
        </p:nvCxnSpPr>
        <p:spPr>
          <a:xfrm>
            <a:off x="1029841" y="4138928"/>
            <a:ext cx="1515012" cy="16519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1"/>
          <p:cNvSpPr/>
          <p:nvPr/>
        </p:nvSpPr>
        <p:spPr>
          <a:xfrm>
            <a:off x="2544853" y="41620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26"/>
          <p:cNvCxnSpPr/>
          <p:nvPr/>
        </p:nvCxnSpPr>
        <p:spPr>
          <a:xfrm>
            <a:off x="4640351" y="3936669"/>
            <a:ext cx="1523807" cy="2848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1"/>
          <p:cNvSpPr/>
          <p:nvPr/>
        </p:nvSpPr>
        <p:spPr>
          <a:xfrm>
            <a:off x="4318347" y="3791066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29"/>
          <p:cNvCxnSpPr/>
          <p:nvPr/>
        </p:nvCxnSpPr>
        <p:spPr>
          <a:xfrm flipV="1">
            <a:off x="6460985" y="3974033"/>
            <a:ext cx="1389411" cy="28485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1"/>
          <p:cNvSpPr/>
          <p:nvPr/>
        </p:nvSpPr>
        <p:spPr>
          <a:xfrm>
            <a:off x="6164158" y="41620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3168352" h="3168352">
                <a:moveTo>
                  <a:pt x="1584176" y="511791"/>
                </a:moveTo>
                <a:cubicBezTo>
                  <a:pt x="991914" y="511791"/>
                  <a:pt x="511791" y="991914"/>
                  <a:pt x="511791" y="1584176"/>
                </a:cubicBezTo>
                <a:cubicBezTo>
                  <a:pt x="511791" y="2176438"/>
                  <a:pt x="991914" y="2656561"/>
                  <a:pt x="1584176" y="2656561"/>
                </a:cubicBezTo>
                <a:cubicBezTo>
                  <a:pt x="2176438" y="2656561"/>
                  <a:pt x="2656561" y="2176438"/>
                  <a:pt x="2656561" y="1584176"/>
                </a:cubicBezTo>
                <a:cubicBezTo>
                  <a:pt x="2656561" y="991914"/>
                  <a:pt x="2176438" y="511791"/>
                  <a:pt x="1584176" y="511791"/>
                </a:cubicBezTo>
                <a:close/>
                <a:moveTo>
                  <a:pt x="1584176" y="0"/>
                </a:moveTo>
                <a:cubicBezTo>
                  <a:pt x="2459092" y="0"/>
                  <a:pt x="3168352" y="709260"/>
                  <a:pt x="3168352" y="1584176"/>
                </a:cubicBezTo>
                <a:cubicBezTo>
                  <a:pt x="3168352" y="2459092"/>
                  <a:pt x="2459092" y="3168352"/>
                  <a:pt x="1584176" y="3168352"/>
                </a:cubicBezTo>
                <a:cubicBezTo>
                  <a:pt x="709260" y="3168352"/>
                  <a:pt x="0" y="2459092"/>
                  <a:pt x="0" y="1584176"/>
                </a:cubicBezTo>
                <a:cubicBezTo>
                  <a:pt x="0" y="709260"/>
                  <a:pt x="709260" y="0"/>
                  <a:pt x="1584176" y="0"/>
                </a:cubicBezTo>
                <a:close/>
              </a:path>
            </a:pathLst>
          </a:custGeom>
          <a:gradFill flip="none" rotWithShape="1">
            <a:gsLst>
              <a:gs pos="2000">
                <a:srgbClr val="C63D18"/>
              </a:gs>
              <a:gs pos="100000">
                <a:srgbClr val="FFC000"/>
              </a:gs>
            </a:gsLst>
            <a:lin ang="0" scaled="1"/>
            <a:tileRect/>
          </a:gra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107"/>
          <p:cNvSpPr>
            <a:spLocks noChangeArrowheads="1"/>
          </p:cNvSpPr>
          <p:nvPr/>
        </p:nvSpPr>
        <p:spPr bwMode="auto">
          <a:xfrm>
            <a:off x="2723954" y="3437152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76357" y="3536295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Долг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590" y="2039191"/>
            <a:ext cx="914400" cy="18759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Требование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11353" y="4527619"/>
            <a:ext cx="914400" cy="18759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Требование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11070" y="1658333"/>
            <a:ext cx="914400" cy="18759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Взыскание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счет д/средств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68464" y="3428138"/>
            <a:ext cx="914400" cy="18759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Взыскание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счет д/средств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69515" y="2027915"/>
            <a:ext cx="914400" cy="18759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Взыскание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счет имущества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9515" y="4552321"/>
            <a:ext cx="914400" cy="18759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Взыскание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счет имущества</a:t>
            </a:r>
          </a:p>
        </p:txBody>
      </p:sp>
      <p:pic>
        <p:nvPicPr>
          <p:cNvPr id="71" name="Picture 6" descr="http://www.picshare.ru/uploads/140310/qG5yxSlr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64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773"/>
          <a:stretch/>
        </p:blipFill>
        <p:spPr bwMode="auto">
          <a:xfrm rot="16607050">
            <a:off x="2303031" y="3797000"/>
            <a:ext cx="614101" cy="2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://www.picshare.ru/uploads/140310/qG5yxSlr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64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773"/>
          <a:stretch/>
        </p:blipFill>
        <p:spPr bwMode="auto">
          <a:xfrm rot="16607050">
            <a:off x="6066463" y="3775711"/>
            <a:ext cx="614101" cy="2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www.picshare.ru/uploads/140310/qG5yxSlr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64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773"/>
          <a:stretch/>
        </p:blipFill>
        <p:spPr bwMode="auto">
          <a:xfrm rot="2940928">
            <a:off x="4598500" y="4032916"/>
            <a:ext cx="614101" cy="2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椭圆 107"/>
          <p:cNvSpPr>
            <a:spLocks noChangeArrowheads="1"/>
          </p:cNvSpPr>
          <p:nvPr/>
        </p:nvSpPr>
        <p:spPr bwMode="auto">
          <a:xfrm>
            <a:off x="7732445" y="3267566"/>
            <a:ext cx="648072" cy="602803"/>
          </a:xfrm>
          <a:prstGeom prst="ellipse">
            <a:avLst/>
          </a:prstGeom>
          <a:gradFill rotWithShape="1">
            <a:gsLst>
              <a:gs pos="0">
                <a:srgbClr val="6C0000"/>
              </a:gs>
              <a:gs pos="34999">
                <a:srgbClr val="6C0000"/>
              </a:gs>
              <a:gs pos="59999">
                <a:srgbClr val="C00000"/>
              </a:gs>
              <a:gs pos="87000">
                <a:srgbClr val="FF0000"/>
              </a:gs>
              <a:gs pos="100000">
                <a:srgbClr val="FF0000"/>
              </a:gs>
            </a:gsLst>
            <a:lin ang="10800000" scaled="1"/>
          </a:gradFill>
          <a:ln w="3175">
            <a:solidFill>
              <a:srgbClr val="FFFFFF"/>
            </a:solidFill>
            <a:bevel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76131" y="3347010"/>
            <a:ext cx="576064" cy="40451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Долг</a:t>
            </a:r>
          </a:p>
        </p:txBody>
      </p:sp>
      <p:pic>
        <p:nvPicPr>
          <p:cNvPr id="76" name="Picture 6" descr="http://www.picshare.ru/uploads/140310/qG5yxSlr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64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773"/>
          <a:stretch/>
        </p:blipFill>
        <p:spPr bwMode="auto">
          <a:xfrm rot="16607050">
            <a:off x="7303951" y="3644817"/>
            <a:ext cx="614101" cy="2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53" y="4398169"/>
            <a:ext cx="503585" cy="513582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27349" y="794"/>
            <a:ext cx="8739420" cy="904238"/>
          </a:xfrm>
          <a:prstGeom prst="rect">
            <a:avLst/>
          </a:prstGeom>
        </p:spPr>
        <p:txBody>
          <a:bodyPr vert="horz" lIns="81395" tIns="40698" rIns="81395" bIns="40698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900" b="1" i="0" ker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Особенности взыскания задолженности  с ЮЛ и ИП с 01.01.2023</a:t>
            </a:r>
            <a:endParaRPr lang="ru-RU" dirty="0"/>
          </a:p>
        </p:txBody>
      </p:sp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40772"/>
              </p:ext>
            </p:extLst>
          </p:nvPr>
        </p:nvGraphicFramePr>
        <p:xfrm>
          <a:off x="234196" y="627535"/>
          <a:ext cx="8169258" cy="422971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161352"/>
                <a:gridCol w="1503232"/>
                <a:gridCol w="4299566"/>
                <a:gridCol w="1205108"/>
              </a:tblGrid>
              <a:tr h="148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Меры 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Событие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Примечание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4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Требование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ТУ)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ст.69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НК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РФ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позднее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месяцев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(при ∑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.)</a:t>
                      </a:r>
                      <a:endParaRPr lang="ru-RU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со дня формирования отрицательного сальдо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 увеличении отрицательного сальдо новое ТУ не направляется</a:t>
                      </a:r>
                      <a:endParaRPr lang="ru-RU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4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позднее 1 года 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(при ∑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.)</a:t>
                      </a:r>
                      <a:endParaRPr lang="ru-RU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о взыскании за счет денежных средств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ст.46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НК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РФ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позднее 2-х месяцев 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п.4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ст. 46 НК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РФ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после истечения срока исполнения по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ТУ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задолженности, указанной в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ТУ 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6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течение срока существования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неоплаченной задолженности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увеличении отрицательного сальдо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длящейся задолженности + образованной новой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07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Взыскание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счет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имущества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ст.47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НК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РФ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течении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месяцев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даты размещения в реестре решений о взыскании задолженности решения по ст.46 НК РФ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сумму более 30 </a:t>
                      </a:r>
                      <a:r>
                        <a:rPr lang="ru-RU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т.р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случай образования задолженности</a:t>
                      </a:r>
                      <a:endParaRPr lang="ru-RU" sz="1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истечении 3-лет с даты размещения в реестре решений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 взыскании задолженности решения по ст.46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НК РФ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сумме менее 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ru-RU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т.р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даты окончания исполнительного производства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наличии отрицательного сальдо на ЕНС в размере, превышающем 30 </a:t>
                      </a:r>
                      <a:r>
                        <a:rPr lang="ru-RU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т.р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 длящейся задолженности + образованной новой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даты возникновения после размещения в реестре решений о взыскании задолженности предшествующего постановления новой суммы задолженности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размере более 30 </a:t>
                      </a:r>
                      <a:r>
                        <a:rPr lang="ru-RU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т.р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036" marR="4036" marT="30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53" y="4398169"/>
            <a:ext cx="503585" cy="513582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42628"/>
              </p:ext>
            </p:extLst>
          </p:nvPr>
        </p:nvGraphicFramePr>
        <p:xfrm>
          <a:off x="227349" y="627533"/>
          <a:ext cx="8161075" cy="422497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842436"/>
                <a:gridCol w="1125951"/>
                <a:gridCol w="4495446"/>
                <a:gridCol w="1697242"/>
              </a:tblGrid>
              <a:tr h="168809"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Меры 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Событие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Примечание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500514">
                <a:tc rowSpan="2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Требование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(ТУ) ст.69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НК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РФ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758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позднее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месяцев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(при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т.р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7585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 дня формирования отрицательного сальдо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7585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увеличении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отрицательного сальдо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новое ТУ не направляется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7585">
                        <a:lumMod val="20000"/>
                        <a:lumOff val="80000"/>
                      </a:srgbClr>
                    </a:solidFill>
                  </a:tcPr>
                </a:tc>
              </a:tr>
              <a:tr h="50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позднее 1 года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∑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ru-RU" sz="13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т.р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7585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662">
                <a:tc rowSpan="5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Взыскание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счет имущества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ст.48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НК РФ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течении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месяцев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после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истечения срока исполнения по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ТУ,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если размер отрицательного сальдо превышает 10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т.р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случай образования задолженности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</a:tr>
              <a:tr h="334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позднее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июля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года, на 1 января которого сумма задолженности, подлежащая взысканию превысила 10 тыс.руб.,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случай образования задолженности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</a:tr>
              <a:tr h="334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года, на 1 января которого истекло три года со срока исполнения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ТУ,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сумма задолженности не превысила 10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т.р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года, следующего за годом, в течение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которого осуществлялось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взыскание по ст.48 НК,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случае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если задолженность не погашена и образовалась новая в сумме более 10т.р. после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подачи предыдущего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заявления в суд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 длящейся задолженности + образованной новой</a:t>
                      </a: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</a:tr>
              <a:tr h="666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1pPr>
                      <a:lvl2pPr marL="40695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2pPr>
                      <a:lvl3pPr marL="813909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3pPr>
                      <a:lvl4pPr marL="122086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4pPr>
                      <a:lvl5pPr marL="162781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5pPr>
                      <a:lvl6pPr marL="2034771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6pPr>
                      <a:lvl7pPr marL="2441726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7pPr>
                      <a:lvl8pPr marL="2848677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8pPr>
                      <a:lvl9pPr marL="3255632" algn="l" defTabSz="813909" rtl="0" eaLnBrk="1" latinLnBrk="0" hangingPunct="1">
                        <a:defRPr sz="1600" kern="1200">
                          <a:solidFill>
                            <a:schemeClr val="tx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года, на 1 января которого истекло три года, следующих за годом, в течение которого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суд направлено заявление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ст.48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НК РФ,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если задолженность не погашена и образовалась новая в сумме менее 10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т.р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8" marR="4708" marT="35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24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27349" y="794"/>
            <a:ext cx="8739420" cy="904238"/>
          </a:xfrm>
          <a:prstGeom prst="rect">
            <a:avLst/>
          </a:prstGeom>
        </p:spPr>
        <p:txBody>
          <a:bodyPr vert="horz" lIns="81395" tIns="40698" rIns="81395" bIns="40698" rtlCol="0" anchor="ctr">
            <a:noAutofit/>
          </a:bodyPr>
          <a:lstStyle>
            <a:defPPr>
              <a:defRPr lang="ru-RU"/>
            </a:defPPr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900" b="1" i="0" ker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</a:t>
            </a:r>
            <a:r>
              <a:rPr lang="ru-RU" dirty="0" smtClean="0"/>
              <a:t>Особенности взыскания задолженности  </a:t>
            </a:r>
            <a:r>
              <a:rPr lang="ru-RU" dirty="0"/>
              <a:t>с </a:t>
            </a:r>
            <a:r>
              <a:rPr lang="ru-RU" dirty="0" smtClean="0"/>
              <a:t>ФЛ с 01.01.2023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53" y="4398169"/>
            <a:ext cx="503585" cy="513582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1" descr="5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7"/>
            <a:ext cx="4635259" cy="40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51" descr="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79" y="843557"/>
            <a:ext cx="4635259" cy="407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403453" y="4398169"/>
            <a:ext cx="503585" cy="513582"/>
          </a:xfrm>
        </p:spPr>
        <p:txBody>
          <a:bodyPr/>
          <a:lstStyle/>
          <a:p>
            <a:fld id="{E20E89E6-FE54-4E13-859C-1FA908D70D39}" type="slidenum">
              <a:rPr lang="ru-RU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655518" cy="279299"/>
          </a:xfrm>
        </p:spPr>
        <p:txBody>
          <a:bodyPr vert="horz" lIns="81395" tIns="40698" rIns="81395" bIns="40698" rtlCol="0" anchor="ctr">
            <a:noAutofit/>
          </a:bodyPr>
          <a:lstStyle/>
          <a:p>
            <a:pPr algn="ctr"/>
            <a:r>
              <a:rPr lang="ru-RU" altLang="ru-RU" sz="1900" kern="0" dirty="0">
                <a:solidFill>
                  <a:schemeClr val="accent1">
                    <a:lumMod val="75000"/>
                  </a:schemeClr>
                </a:solidFill>
              </a:rPr>
              <a:t>Возможность распоряжения переплатой</a:t>
            </a:r>
            <a:endParaRPr lang="ru-RU" sz="19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112"/>
          <p:cNvSpPr/>
          <p:nvPr/>
        </p:nvSpPr>
        <p:spPr>
          <a:xfrm>
            <a:off x="208331" y="1338321"/>
            <a:ext cx="3888432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b="1" kern="0" dirty="0">
                <a:solidFill>
                  <a:schemeClr val="accent3">
                    <a:lumMod val="50000"/>
                  </a:schemeClr>
                </a:solidFill>
              </a:rPr>
              <a:t>счет исполнения обязанности другого </a:t>
            </a: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</a:rPr>
              <a:t>лица;</a:t>
            </a:r>
            <a:endParaRPr lang="ru-RU" b="1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</a:rPr>
              <a:t>в счет исполнения предстоящей обязанности по уплате конкретного налога (сбора, страхового взноса);</a:t>
            </a: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</a:rPr>
              <a:t>в счет исполнения решений налоговых органов </a:t>
            </a: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</a:rPr>
              <a:t> счет погашения задолженности, не учитываемой в совокупной обязанности; </a:t>
            </a: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</a:rPr>
              <a:t>в счет погашения задолженности, по которой истек срок взыскания.</a:t>
            </a:r>
            <a:endParaRPr lang="ru-RU" b="1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endParaRPr lang="en-US" b="1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112"/>
          <p:cNvSpPr/>
          <p:nvPr/>
        </p:nvSpPr>
        <p:spPr>
          <a:xfrm>
            <a:off x="4818205" y="1169877"/>
            <a:ext cx="37798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После получения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заявления (но не ранее принятия решений о возмещении суммы НДС, акцизов, решения о предоставлении имущественного, инвестиционного налогового вычета);</a:t>
            </a: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после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признания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ЕНП излишне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уплаченных сумм НДФЛ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i="1" kern="0" dirty="0" smtClean="0">
                <a:solidFill>
                  <a:schemeClr val="accent5">
                    <a:lumMod val="50000"/>
                  </a:schemeClr>
                </a:solidFill>
              </a:rPr>
              <a:t>патент </a:t>
            </a:r>
            <a:r>
              <a:rPr lang="ru-RU" b="1" i="1" kern="0" dirty="0">
                <a:solidFill>
                  <a:schemeClr val="accent5">
                    <a:lumMod val="50000"/>
                  </a:schemeClr>
                </a:solidFill>
              </a:rPr>
              <a:t>иностранца)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, НПД и сборов за пользование объектами животного мира и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водных ресурсов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после получения заявления о возврате;</a:t>
            </a:r>
          </a:p>
          <a:p>
            <a:pPr marL="228600" indent="-228600" defTabSz="922975">
              <a:lnSpc>
                <a:spcPct val="90000"/>
              </a:lnSpc>
              <a:spcBef>
                <a:spcPts val="1200"/>
              </a:spcBef>
              <a:buClr>
                <a:srgbClr val="FFB601"/>
              </a:buClr>
              <a:buSzPct val="85000"/>
              <a:buFontTx/>
              <a:buBlip>
                <a:blip r:embed="rId5"/>
              </a:buBlip>
              <a:tabLst>
                <a:tab pos="1371600" algn="l"/>
              </a:tabLst>
              <a:defRPr/>
            </a:pP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после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принятия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</a:rPr>
              <a:t>решения о возмещении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</a:rPr>
              <a:t>суммы НДС или акциза в заявительном порядке.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753797"/>
            <a:ext cx="890732" cy="4332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695" y="690072"/>
            <a:ext cx="1858890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00B050"/>
                </a:solidFill>
              </a:rPr>
              <a:t>Зачет</a:t>
            </a:r>
            <a:endParaRPr lang="en-US" sz="18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2725" y="690072"/>
            <a:ext cx="1858890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Возврат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4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30" y="1373653"/>
            <a:ext cx="1450575" cy="10089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585224" flipH="1">
            <a:off x="3267828" y="1494463"/>
            <a:ext cx="189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</a:rPr>
              <a:t>1 день на зачет/возврат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</a:endParaRPr>
          </a:p>
        </p:txBody>
      </p:sp>
      <p:pic>
        <p:nvPicPr>
          <p:cNvPr id="18" name="图片 45" descr="Original Messenger图标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46" y="3769884"/>
            <a:ext cx="1114359" cy="1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64"/>
          <p:cNvSpPr>
            <a:spLocks noChangeArrowheads="1"/>
          </p:cNvSpPr>
          <p:nvPr/>
        </p:nvSpPr>
        <p:spPr bwMode="auto">
          <a:xfrm>
            <a:off x="676041" y="1133839"/>
            <a:ext cx="3175191" cy="550310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72000" tIns="0" rIns="72000" bIns="0" anchor="ctr"/>
          <a:lstStyle/>
          <a:p>
            <a:pPr algn="just"/>
            <a:endParaRPr lang="ru-RU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64"/>
          <p:cNvSpPr>
            <a:spLocks noChangeArrowheads="1"/>
          </p:cNvSpPr>
          <p:nvPr/>
        </p:nvSpPr>
        <p:spPr bwMode="auto">
          <a:xfrm>
            <a:off x="4896267" y="1133839"/>
            <a:ext cx="3175191" cy="550310"/>
          </a:xfrm>
          <a:prstGeom prst="roundRect">
            <a:avLst>
              <a:gd name="adj" fmla="val 50000"/>
            </a:avLst>
          </a:prstGeom>
          <a:solidFill>
            <a:srgbClr val="99CCFF"/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lIns="72000" tIns="0" rIns="72000" bIns="0" anchor="ctr"/>
          <a:lstStyle/>
          <a:p>
            <a:pPr algn="just"/>
            <a:endParaRPr lang="ru-RU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FB8944-C23C-48A9-AB14-FCF799278181}"/>
              </a:ext>
            </a:extLst>
          </p:cNvPr>
          <p:cNvSpPr txBox="1"/>
          <p:nvPr/>
        </p:nvSpPr>
        <p:spPr>
          <a:xfrm>
            <a:off x="4951075" y="1175610"/>
            <a:ext cx="3125933" cy="4317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4839">
              <a:defRPr/>
            </a:pPr>
            <a:r>
              <a:rPr lang="ru-RU" sz="1403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ПРОСТОТА РАСПОРЯЖЕНИЯ ПЕРЕПЛАТОЙ</a:t>
            </a:r>
            <a:endParaRPr lang="ru-RU" sz="1403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59">
            <a:extLst>
              <a:ext uri="{FF2B5EF4-FFF2-40B4-BE49-F238E27FC236}">
                <a16:creationId xmlns:a16="http://schemas.microsoft.com/office/drawing/2014/main" xmlns="" id="{0A54E64F-85BF-4218-B04F-3B11ABD8DC36}"/>
              </a:ext>
            </a:extLst>
          </p:cNvPr>
          <p:cNvSpPr/>
          <p:nvPr/>
        </p:nvSpPr>
        <p:spPr>
          <a:xfrm>
            <a:off x="4951075" y="1940224"/>
            <a:ext cx="3808798" cy="197291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</a:t>
            </a:r>
            <a:r>
              <a:rPr lang="ru-RU" sz="1403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на </a:t>
            </a: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возврат/зачет</a:t>
            </a:r>
          </a:p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Отсутствие срока давности образования переплаты</a:t>
            </a:r>
          </a:p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Отсутствие задолженностей и мер взыскания при наличии переплаты </a:t>
            </a:r>
          </a:p>
          <a:p>
            <a:pPr indent="360000"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Возможность зачисления «свободных» </a:t>
            </a:r>
            <a:r>
              <a:rPr lang="ru-RU" sz="1403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 </a:t>
            </a: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 денежных средств в пользу третьего лица</a:t>
            </a:r>
            <a:endParaRPr lang="ru-RU" sz="1403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708FBF-4FAB-40C2-B15D-E8AC24980D2B}"/>
              </a:ext>
            </a:extLst>
          </p:cNvPr>
          <p:cNvSpPr txBox="1"/>
          <p:nvPr/>
        </p:nvSpPr>
        <p:spPr>
          <a:xfrm>
            <a:off x="644699" y="1218846"/>
            <a:ext cx="3125933" cy="4317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4839">
              <a:defRPr/>
            </a:pPr>
            <a:r>
              <a:rPr lang="ru-RU" sz="1403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НОВЫЕ ВОЗМОЖНОСТИ В ХОДЕ ВЗЫСКАНИЯ</a:t>
            </a:r>
            <a:endParaRPr lang="ru-RU" sz="1403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Прямоугольник 66">
            <a:extLst>
              <a:ext uri="{FF2B5EF4-FFF2-40B4-BE49-F238E27FC236}">
                <a16:creationId xmlns:a16="http://schemas.microsoft.com/office/drawing/2014/main" xmlns="" id="{CCD0C9E1-AEFD-4383-8A4C-54D541FCA57A}"/>
              </a:ext>
            </a:extLst>
          </p:cNvPr>
          <p:cNvSpPr/>
          <p:nvPr/>
        </p:nvSpPr>
        <p:spPr>
          <a:xfrm>
            <a:off x="676041" y="1894624"/>
            <a:ext cx="3750996" cy="27744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Информация о состоянии расчетов с бюджетом в режиме </a:t>
            </a:r>
            <a:r>
              <a:rPr lang="en-US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on-line</a:t>
            </a: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 в ЛК</a:t>
            </a:r>
          </a:p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Возможность открытия нового расчетного счета при блокировке счетов</a:t>
            </a:r>
          </a:p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ареста с банковского счета при оплате долга</a:t>
            </a:r>
          </a:p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3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Отсутствие </a:t>
            </a:r>
            <a:r>
              <a:rPr lang="ru-RU" sz="1403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задолженностей и мер взыскания при наличии переплаты </a:t>
            </a:r>
          </a:p>
          <a:p>
            <a:pPr indent="360000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ru-RU" sz="1403" spc="-1" dirty="0">
              <a:solidFill>
                <a:schemeClr val="tx1">
                  <a:lumMod val="50000"/>
                </a:schemeClr>
              </a:solidFill>
              <a:latin typeface="Roboto Condensed"/>
              <a:ea typeface="Roboto Condensed"/>
            </a:endParaRPr>
          </a:p>
        </p:txBody>
      </p:sp>
      <p:sp>
        <p:nvSpPr>
          <p:cNvPr id="15" name="Заголовок 9"/>
          <p:cNvSpPr txBox="1">
            <a:spLocks/>
          </p:cNvSpPr>
          <p:nvPr/>
        </p:nvSpPr>
        <p:spPr>
          <a:xfrm>
            <a:off x="251520" y="269219"/>
            <a:ext cx="8597014" cy="846850"/>
          </a:xfrm>
          <a:prstGeom prst="rect">
            <a:avLst/>
          </a:prstGeom>
        </p:spPr>
        <p:txBody>
          <a:bodyPr vert="horz" lIns="81395" tIns="40698" rIns="81395" bIns="40698" rtlCol="0" anchor="ctr">
            <a:noAutofit/>
          </a:bodyPr>
          <a:lstStyle>
            <a:lvl1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1900" b="1" i="0" ker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Преимущества ЕНС для налогоплательщиков</a:t>
            </a:r>
          </a:p>
        </p:txBody>
      </p:sp>
      <p:pic>
        <p:nvPicPr>
          <p:cNvPr id="19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1" y="1837782"/>
            <a:ext cx="369561" cy="3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18" y="1845130"/>
            <a:ext cx="354895" cy="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46" y="2212648"/>
            <a:ext cx="354895" cy="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18" y="2801964"/>
            <a:ext cx="354895" cy="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18" y="3403154"/>
            <a:ext cx="354895" cy="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1" y="3595562"/>
            <a:ext cx="354895" cy="3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4" y="3022136"/>
            <a:ext cx="369561" cy="3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uobaikonur.ru/images/ap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" y="2419903"/>
            <a:ext cx="369561" cy="3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4554" y="6660951"/>
            <a:ext cx="724718" cy="696626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7" name="Номер слайда 5"/>
          <p:cNvSpPr txBox="1">
            <a:spLocks/>
          </p:cNvSpPr>
          <p:nvPr/>
        </p:nvSpPr>
        <p:spPr>
          <a:xfrm>
            <a:off x="8403453" y="4398169"/>
            <a:ext cx="503585" cy="513582"/>
          </a:xfrm>
          <a:prstGeom prst="rect">
            <a:avLst/>
          </a:prstGeom>
        </p:spPr>
        <p:txBody>
          <a:bodyPr vert="horz" lIns="81395" tIns="40698" rIns="81395" bIns="40698" rtlCol="0" anchor="ctr"/>
          <a:lstStyle>
            <a:defPPr>
              <a:defRPr lang="ru-RU"/>
            </a:defPPr>
            <a:lvl1pPr marL="0" algn="ctr" defTabSz="813909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6957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3909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0861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7817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4771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726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8677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5632" algn="l" defTabSz="8139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692821" y="2179888"/>
            <a:ext cx="7696817" cy="489830"/>
          </a:xfrm>
        </p:spPr>
        <p:txBody>
          <a:bodyPr vert="horz" lIns="81630" tIns="40815" rIns="81630" bIns="40815" rtlCol="0" anchor="ctr">
            <a:noAutofit/>
          </a:bodyPr>
          <a:lstStyle/>
          <a:p>
            <a:pPr algn="ctr">
              <a:lnSpc>
                <a:spcPts val="2348"/>
              </a:lnSpc>
            </a:pPr>
            <a:r>
              <a:rPr lang="ru-RU" sz="4200" dirty="0">
                <a:latin typeface="Trebuchet MS" panose="020B0603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101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Шелехо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Шелехова</Template>
  <TotalTime>25458</TotalTime>
  <Words>794</Words>
  <Application>Microsoft Office PowerPoint</Application>
  <PresentationFormat>Экран (16:9)</PresentationFormat>
  <Paragraphs>147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Шелехова</vt:lpstr>
      <vt:lpstr>Специальное оформление</vt:lpstr>
      <vt:lpstr>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Возможность распоряжения переплатой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 итогах работы налоговых органов  Новосибирской области по урегулированию задолженности в 2015 году  и задачах на 2016 год»</dc:title>
  <dc:creator>admin</dc:creator>
  <cp:lastModifiedBy>Селиверстова Светлана Владимировна</cp:lastModifiedBy>
  <cp:revision>1315</cp:revision>
  <cp:lastPrinted>2022-03-01T07:26:46Z</cp:lastPrinted>
  <dcterms:created xsi:type="dcterms:W3CDTF">2017-02-19T10:03:26Z</dcterms:created>
  <dcterms:modified xsi:type="dcterms:W3CDTF">2023-01-23T03:52:38Z</dcterms:modified>
</cp:coreProperties>
</file>